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4" r:id="rId2"/>
    <p:sldMasterId id="2147483660" r:id="rId3"/>
    <p:sldMasterId id="2147483672" r:id="rId4"/>
  </p:sldMasterIdLst>
  <p:notesMasterIdLst>
    <p:notesMasterId r:id="rId32"/>
  </p:notesMasterIdLst>
  <p:sldIdLst>
    <p:sldId id="256" r:id="rId5"/>
    <p:sldId id="260" r:id="rId6"/>
    <p:sldId id="261" r:id="rId7"/>
    <p:sldId id="262" r:id="rId8"/>
    <p:sldId id="263" r:id="rId9"/>
    <p:sldId id="264" r:id="rId10"/>
    <p:sldId id="265" r:id="rId11"/>
    <p:sldId id="266" r:id="rId12"/>
    <p:sldId id="267" r:id="rId13"/>
    <p:sldId id="268" r:id="rId14"/>
    <p:sldId id="269" r:id="rId15"/>
    <p:sldId id="270" r:id="rId16"/>
    <p:sldId id="293" r:id="rId17"/>
    <p:sldId id="294" r:id="rId18"/>
    <p:sldId id="281" r:id="rId19"/>
    <p:sldId id="282" r:id="rId20"/>
    <p:sldId id="284" r:id="rId21"/>
    <p:sldId id="273" r:id="rId22"/>
    <p:sldId id="274" r:id="rId23"/>
    <p:sldId id="275" r:id="rId24"/>
    <p:sldId id="295" r:id="rId25"/>
    <p:sldId id="286" r:id="rId26"/>
    <p:sldId id="287" r:id="rId27"/>
    <p:sldId id="288" r:id="rId28"/>
    <p:sldId id="289" r:id="rId29"/>
    <p:sldId id="290" r:id="rId30"/>
    <p:sldId id="258" r:id="rId31"/>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037A76EA-6CBF-EC49-B1B1-4BE8F594063A}">
          <p14:sldIdLst>
            <p14:sldId id="256"/>
            <p14:sldId id="260"/>
            <p14:sldId id="261"/>
            <p14:sldId id="262"/>
            <p14:sldId id="263"/>
            <p14:sldId id="264"/>
            <p14:sldId id="265"/>
            <p14:sldId id="266"/>
            <p14:sldId id="267"/>
            <p14:sldId id="268"/>
            <p14:sldId id="269"/>
            <p14:sldId id="270"/>
            <p14:sldId id="293"/>
            <p14:sldId id="294"/>
            <p14:sldId id="281"/>
            <p14:sldId id="282"/>
            <p14:sldId id="284"/>
            <p14:sldId id="273"/>
            <p14:sldId id="274"/>
            <p14:sldId id="275"/>
            <p14:sldId id="295"/>
            <p14:sldId id="286"/>
            <p14:sldId id="287"/>
            <p14:sldId id="288"/>
            <p14:sldId id="289"/>
            <p14:sldId id="290"/>
            <p14:sldId id="258"/>
          </p14:sldIdLst>
        </p14:section>
        <p14:section name="Sección sin título" id="{E98B6C30-F9F9-BF4A-B4C2-4DABDC78797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9"/>
    <p:restoredTop sz="94665"/>
  </p:normalViewPr>
  <p:slideViewPr>
    <p:cSldViewPr snapToGrid="0" snapToObjects="1">
      <p:cViewPr varScale="1">
        <p:scale>
          <a:sx n="87" d="100"/>
          <a:sy n="87" d="100"/>
        </p:scale>
        <p:origin x="1258"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450E81-2651-435A-AFD2-9AB643A2BC68}" type="doc">
      <dgm:prSet loTypeId="urn:microsoft.com/office/officeart/2005/8/layout/radial5" loCatId="cycle" qsTypeId="urn:microsoft.com/office/officeart/2005/8/quickstyle/simple4" qsCatId="simple" csTypeId="urn:microsoft.com/office/officeart/2005/8/colors/colorful3" csCatId="colorful" phldr="1"/>
      <dgm:spPr/>
      <dgm:t>
        <a:bodyPr/>
        <a:lstStyle/>
        <a:p>
          <a:endParaRPr lang="en-US"/>
        </a:p>
      </dgm:t>
    </dgm:pt>
    <dgm:pt modelId="{0777FEB8-A10C-4A1F-8BEC-123B71BD0986}">
      <dgm:prSet phldrT="[Texto]"/>
      <dgm:spPr/>
      <dgm:t>
        <a:bodyPr/>
        <a:lstStyle/>
        <a:p>
          <a:r>
            <a:rPr lang="en-US" b="1" dirty="0" err="1">
              <a:solidFill>
                <a:schemeClr val="tx1"/>
              </a:solidFill>
              <a:latin typeface="Raleway" panose="020B0503030101060003" pitchFamily="34" charset="0"/>
            </a:rPr>
            <a:t>Clasificador</a:t>
          </a:r>
          <a:r>
            <a:rPr lang="en-US" b="1" dirty="0">
              <a:solidFill>
                <a:schemeClr val="tx1"/>
              </a:solidFill>
              <a:latin typeface="Raleway" panose="020B0503030101060003" pitchFamily="34" charset="0"/>
            </a:rPr>
            <a:t> por </a:t>
          </a:r>
          <a:r>
            <a:rPr lang="en-US" b="1" dirty="0" err="1">
              <a:solidFill>
                <a:schemeClr val="tx1"/>
              </a:solidFill>
              <a:latin typeface="Raleway" panose="020B0503030101060003" pitchFamily="34" charset="0"/>
            </a:rPr>
            <a:t>Rubros</a:t>
          </a:r>
          <a:r>
            <a:rPr lang="en-US" b="1" dirty="0">
              <a:solidFill>
                <a:schemeClr val="tx1"/>
              </a:solidFill>
              <a:latin typeface="Raleway" panose="020B0503030101060003" pitchFamily="34" charset="0"/>
            </a:rPr>
            <a:t> de </a:t>
          </a:r>
          <a:r>
            <a:rPr lang="en-US" b="1" dirty="0" err="1">
              <a:solidFill>
                <a:schemeClr val="tx1"/>
              </a:solidFill>
              <a:latin typeface="Raleway" panose="020B0503030101060003" pitchFamily="34" charset="0"/>
            </a:rPr>
            <a:t>Ingresos</a:t>
          </a:r>
          <a:r>
            <a:rPr lang="en-US" b="1" dirty="0">
              <a:solidFill>
                <a:schemeClr val="tx1"/>
              </a:solidFill>
              <a:latin typeface="Raleway" panose="020B0503030101060003" pitchFamily="34" charset="0"/>
            </a:rPr>
            <a:t> (CRI) </a:t>
          </a:r>
        </a:p>
      </dgm:t>
    </dgm:pt>
    <dgm:pt modelId="{707750BE-4737-40B7-978E-3782A36ADE36}" type="parTrans" cxnId="{A7A7055A-B1AD-46C5-B933-8BAE34521F1E}">
      <dgm:prSet/>
      <dgm:spPr/>
      <dgm:t>
        <a:bodyPr/>
        <a:lstStyle/>
        <a:p>
          <a:endParaRPr lang="en-US">
            <a:solidFill>
              <a:schemeClr val="tx1"/>
            </a:solidFill>
            <a:latin typeface="Raleway" panose="020B0503030101060003" pitchFamily="34" charset="0"/>
          </a:endParaRPr>
        </a:p>
      </dgm:t>
    </dgm:pt>
    <dgm:pt modelId="{B1961FB9-E1D8-4401-82AC-00BA0FEBF263}" type="sibTrans" cxnId="{A7A7055A-B1AD-46C5-B933-8BAE34521F1E}">
      <dgm:prSet/>
      <dgm:spPr/>
      <dgm:t>
        <a:bodyPr/>
        <a:lstStyle/>
        <a:p>
          <a:endParaRPr lang="en-US">
            <a:solidFill>
              <a:schemeClr val="tx1"/>
            </a:solidFill>
            <a:latin typeface="Raleway" panose="020B0503030101060003" pitchFamily="34" charset="0"/>
          </a:endParaRPr>
        </a:p>
      </dgm:t>
    </dgm:pt>
    <dgm:pt modelId="{A0E16944-5C32-4675-8C5D-33029BC90A0D}">
      <dgm:prSet phldrT="[Texto]"/>
      <dgm:spPr/>
      <dgm:t>
        <a:bodyPr/>
        <a:lstStyle/>
        <a:p>
          <a:r>
            <a:rPr lang="en-US" b="1">
              <a:solidFill>
                <a:schemeClr val="tx1"/>
              </a:solidFill>
              <a:latin typeface="Raleway" panose="020B0503030101060003" pitchFamily="34" charset="0"/>
            </a:rPr>
            <a:t>a.Aspectos generales</a:t>
          </a:r>
        </a:p>
      </dgm:t>
    </dgm:pt>
    <dgm:pt modelId="{34CDD054-955D-4A63-B43C-13B7A1C9BE85}" type="parTrans" cxnId="{3ABF8EC6-3FE4-4E3D-8F9C-EDFF75FEFA69}">
      <dgm:prSet/>
      <dgm:spPr/>
      <dgm:t>
        <a:bodyPr/>
        <a:lstStyle/>
        <a:p>
          <a:endParaRPr lang="en-US">
            <a:solidFill>
              <a:schemeClr val="tx1"/>
            </a:solidFill>
            <a:latin typeface="Raleway" panose="020B0503030101060003" pitchFamily="34" charset="0"/>
          </a:endParaRPr>
        </a:p>
      </dgm:t>
    </dgm:pt>
    <dgm:pt modelId="{AD77421F-9234-4615-BB8E-85DC1F084594}" type="sibTrans" cxnId="{3ABF8EC6-3FE4-4E3D-8F9C-EDFF75FEFA69}">
      <dgm:prSet/>
      <dgm:spPr/>
      <dgm:t>
        <a:bodyPr/>
        <a:lstStyle/>
        <a:p>
          <a:endParaRPr lang="en-US">
            <a:solidFill>
              <a:schemeClr val="tx1"/>
            </a:solidFill>
            <a:latin typeface="Raleway" panose="020B0503030101060003" pitchFamily="34" charset="0"/>
          </a:endParaRPr>
        </a:p>
      </dgm:t>
    </dgm:pt>
    <dgm:pt modelId="{C9C1AD8E-EFF1-4C52-96C5-8EF029E74141}">
      <dgm:prSet phldrT="[Texto]"/>
      <dgm:spPr/>
      <dgm:t>
        <a:bodyPr/>
        <a:lstStyle/>
        <a:p>
          <a:r>
            <a:rPr lang="en-US" b="1">
              <a:solidFill>
                <a:schemeClr val="tx1"/>
              </a:solidFill>
              <a:latin typeface="Raleway" panose="020B0503030101060003" pitchFamily="34" charset="0"/>
            </a:rPr>
            <a:t>b.Objetivos del CRI </a:t>
          </a:r>
        </a:p>
      </dgm:t>
    </dgm:pt>
    <dgm:pt modelId="{4F4ADA3F-9C77-4C68-86D8-DAC5F3A8FB87}" type="parTrans" cxnId="{05C912C0-89BF-45E6-9366-7C0AB5704B6D}">
      <dgm:prSet/>
      <dgm:spPr/>
      <dgm:t>
        <a:bodyPr/>
        <a:lstStyle/>
        <a:p>
          <a:endParaRPr lang="en-US">
            <a:solidFill>
              <a:schemeClr val="tx1"/>
            </a:solidFill>
            <a:latin typeface="Raleway" panose="020B0503030101060003" pitchFamily="34" charset="0"/>
          </a:endParaRPr>
        </a:p>
      </dgm:t>
    </dgm:pt>
    <dgm:pt modelId="{C1F7AB69-1247-4357-8922-90674E4C1A35}" type="sibTrans" cxnId="{05C912C0-89BF-45E6-9366-7C0AB5704B6D}">
      <dgm:prSet/>
      <dgm:spPr/>
      <dgm:t>
        <a:bodyPr/>
        <a:lstStyle/>
        <a:p>
          <a:endParaRPr lang="en-US">
            <a:solidFill>
              <a:schemeClr val="tx1"/>
            </a:solidFill>
            <a:latin typeface="Raleway" panose="020B0503030101060003" pitchFamily="34" charset="0"/>
          </a:endParaRPr>
        </a:p>
      </dgm:t>
    </dgm:pt>
    <dgm:pt modelId="{6081E934-D08D-40AB-A56F-BB3EB4730FB6}">
      <dgm:prSet phldrT="[Texto]"/>
      <dgm:spPr/>
      <dgm:t>
        <a:bodyPr/>
        <a:lstStyle/>
        <a:p>
          <a:r>
            <a:rPr lang="en-US" b="1">
              <a:solidFill>
                <a:schemeClr val="tx1"/>
              </a:solidFill>
              <a:latin typeface="Raleway" panose="020B0503030101060003" pitchFamily="34" charset="0"/>
            </a:rPr>
            <a:t>c. Estructura de codificación</a:t>
          </a:r>
        </a:p>
      </dgm:t>
    </dgm:pt>
    <dgm:pt modelId="{D694488D-E32D-447B-98AE-7B920617EC41}" type="parTrans" cxnId="{16C51CAE-5EA4-4005-B859-3EC1C9141437}">
      <dgm:prSet/>
      <dgm:spPr/>
      <dgm:t>
        <a:bodyPr/>
        <a:lstStyle/>
        <a:p>
          <a:endParaRPr lang="en-US">
            <a:solidFill>
              <a:schemeClr val="tx1"/>
            </a:solidFill>
            <a:latin typeface="Raleway" panose="020B0503030101060003" pitchFamily="34" charset="0"/>
          </a:endParaRPr>
        </a:p>
      </dgm:t>
    </dgm:pt>
    <dgm:pt modelId="{10DC3560-7B70-4DBC-A3F7-D5FFD3ABDDD1}" type="sibTrans" cxnId="{16C51CAE-5EA4-4005-B859-3EC1C9141437}">
      <dgm:prSet/>
      <dgm:spPr/>
      <dgm:t>
        <a:bodyPr/>
        <a:lstStyle/>
        <a:p>
          <a:endParaRPr lang="en-US">
            <a:solidFill>
              <a:schemeClr val="tx1"/>
            </a:solidFill>
            <a:latin typeface="Raleway" panose="020B0503030101060003" pitchFamily="34" charset="0"/>
          </a:endParaRPr>
        </a:p>
      </dgm:t>
    </dgm:pt>
    <dgm:pt modelId="{8D4C613D-A80A-4299-98D7-C79D5BCBFD17}">
      <dgm:prSet phldrT="[Texto]"/>
      <dgm:spPr/>
      <dgm:t>
        <a:bodyPr/>
        <a:lstStyle/>
        <a:p>
          <a:r>
            <a:rPr lang="en-US" b="1">
              <a:solidFill>
                <a:schemeClr val="tx1"/>
              </a:solidFill>
              <a:latin typeface="Raleway" panose="020B0503030101060003" pitchFamily="34" charset="0"/>
            </a:rPr>
            <a:t>d. Relación de rubros y tipos</a:t>
          </a:r>
        </a:p>
      </dgm:t>
    </dgm:pt>
    <dgm:pt modelId="{68D2FC15-5FBE-461D-8D64-41FADB75DBDF}" type="parTrans" cxnId="{6677291F-424D-4C90-B1E5-0D8958D76F0C}">
      <dgm:prSet/>
      <dgm:spPr/>
      <dgm:t>
        <a:bodyPr/>
        <a:lstStyle/>
        <a:p>
          <a:endParaRPr lang="en-US">
            <a:solidFill>
              <a:schemeClr val="tx1"/>
            </a:solidFill>
            <a:latin typeface="Raleway" panose="020B0503030101060003" pitchFamily="34" charset="0"/>
          </a:endParaRPr>
        </a:p>
      </dgm:t>
    </dgm:pt>
    <dgm:pt modelId="{0F2B4FEF-BD62-40FC-80A8-A085532C84DB}" type="sibTrans" cxnId="{6677291F-424D-4C90-B1E5-0D8958D76F0C}">
      <dgm:prSet/>
      <dgm:spPr/>
      <dgm:t>
        <a:bodyPr/>
        <a:lstStyle/>
        <a:p>
          <a:endParaRPr lang="en-US">
            <a:solidFill>
              <a:schemeClr val="tx1"/>
            </a:solidFill>
            <a:latin typeface="Raleway" panose="020B0503030101060003" pitchFamily="34" charset="0"/>
          </a:endParaRPr>
        </a:p>
      </dgm:t>
    </dgm:pt>
    <dgm:pt modelId="{B5E17417-66C2-4E47-9A16-820CD9F66D93}" type="pres">
      <dgm:prSet presAssocID="{D4450E81-2651-435A-AFD2-9AB643A2BC68}" presName="Name0" presStyleCnt="0">
        <dgm:presLayoutVars>
          <dgm:chMax val="1"/>
          <dgm:dir/>
          <dgm:animLvl val="ctr"/>
          <dgm:resizeHandles val="exact"/>
        </dgm:presLayoutVars>
      </dgm:prSet>
      <dgm:spPr/>
    </dgm:pt>
    <dgm:pt modelId="{467D63D4-542C-4A3D-A9F5-CAE7DAE60BD4}" type="pres">
      <dgm:prSet presAssocID="{0777FEB8-A10C-4A1F-8BEC-123B71BD0986}" presName="centerShape" presStyleLbl="node0" presStyleIdx="0" presStyleCnt="1" custScaleX="120723" custScaleY="120685"/>
      <dgm:spPr/>
    </dgm:pt>
    <dgm:pt modelId="{9FA60FF4-E3D8-4240-9794-AD50E081946C}" type="pres">
      <dgm:prSet presAssocID="{34CDD054-955D-4A63-B43C-13B7A1C9BE85}" presName="parTrans" presStyleLbl="sibTrans2D1" presStyleIdx="0" presStyleCnt="4"/>
      <dgm:spPr/>
    </dgm:pt>
    <dgm:pt modelId="{3387AC7E-F788-4A93-A42F-ADD96DF0CF2C}" type="pres">
      <dgm:prSet presAssocID="{34CDD054-955D-4A63-B43C-13B7A1C9BE85}" presName="connectorText" presStyleLbl="sibTrans2D1" presStyleIdx="0" presStyleCnt="4"/>
      <dgm:spPr/>
    </dgm:pt>
    <dgm:pt modelId="{A3A9C27E-DA34-40F4-9B63-88475276A852}" type="pres">
      <dgm:prSet presAssocID="{A0E16944-5C32-4675-8C5D-33029BC90A0D}" presName="node" presStyleLbl="node1" presStyleIdx="0" presStyleCnt="4" custScaleX="86838" custScaleY="82959">
        <dgm:presLayoutVars>
          <dgm:bulletEnabled val="1"/>
        </dgm:presLayoutVars>
      </dgm:prSet>
      <dgm:spPr/>
    </dgm:pt>
    <dgm:pt modelId="{690F42DC-583E-4F68-A248-3F05ACE6E91B}" type="pres">
      <dgm:prSet presAssocID="{4F4ADA3F-9C77-4C68-86D8-DAC5F3A8FB87}" presName="parTrans" presStyleLbl="sibTrans2D1" presStyleIdx="1" presStyleCnt="4"/>
      <dgm:spPr/>
    </dgm:pt>
    <dgm:pt modelId="{5166858D-9E1B-4C8A-97C5-AB161B62349F}" type="pres">
      <dgm:prSet presAssocID="{4F4ADA3F-9C77-4C68-86D8-DAC5F3A8FB87}" presName="connectorText" presStyleLbl="sibTrans2D1" presStyleIdx="1" presStyleCnt="4"/>
      <dgm:spPr/>
    </dgm:pt>
    <dgm:pt modelId="{D355A683-BA2F-4BEF-B024-80863185FB5B}" type="pres">
      <dgm:prSet presAssocID="{C9C1AD8E-EFF1-4C52-96C5-8EF029E74141}" presName="node" presStyleLbl="node1" presStyleIdx="1" presStyleCnt="4" custScaleX="86763" custScaleY="82864">
        <dgm:presLayoutVars>
          <dgm:bulletEnabled val="1"/>
        </dgm:presLayoutVars>
      </dgm:prSet>
      <dgm:spPr/>
    </dgm:pt>
    <dgm:pt modelId="{B1A14AB0-E0E6-44D9-BD09-E684B9018C19}" type="pres">
      <dgm:prSet presAssocID="{D694488D-E32D-447B-98AE-7B920617EC41}" presName="parTrans" presStyleLbl="sibTrans2D1" presStyleIdx="2" presStyleCnt="4"/>
      <dgm:spPr/>
    </dgm:pt>
    <dgm:pt modelId="{F516FCD7-1CCD-4C23-BC4B-F984ACC2D92B}" type="pres">
      <dgm:prSet presAssocID="{D694488D-E32D-447B-98AE-7B920617EC41}" presName="connectorText" presStyleLbl="sibTrans2D1" presStyleIdx="2" presStyleCnt="4"/>
      <dgm:spPr/>
    </dgm:pt>
    <dgm:pt modelId="{42D3F6AF-A68E-497A-BD9D-D35C4063F2D5}" type="pres">
      <dgm:prSet presAssocID="{6081E934-D08D-40AB-A56F-BB3EB4730FB6}" presName="node" presStyleLbl="node1" presStyleIdx="2" presStyleCnt="4" custScaleX="88286" custScaleY="82374">
        <dgm:presLayoutVars>
          <dgm:bulletEnabled val="1"/>
        </dgm:presLayoutVars>
      </dgm:prSet>
      <dgm:spPr/>
    </dgm:pt>
    <dgm:pt modelId="{2C8797C5-C64F-441F-B2D7-136635ED5BC5}" type="pres">
      <dgm:prSet presAssocID="{68D2FC15-5FBE-461D-8D64-41FADB75DBDF}" presName="parTrans" presStyleLbl="sibTrans2D1" presStyleIdx="3" presStyleCnt="4"/>
      <dgm:spPr/>
    </dgm:pt>
    <dgm:pt modelId="{5779B34D-2093-4AED-9F1F-6E1F2FC6A224}" type="pres">
      <dgm:prSet presAssocID="{68D2FC15-5FBE-461D-8D64-41FADB75DBDF}" presName="connectorText" presStyleLbl="sibTrans2D1" presStyleIdx="3" presStyleCnt="4"/>
      <dgm:spPr/>
    </dgm:pt>
    <dgm:pt modelId="{9DD4B397-69DA-455E-9757-B35D425ECC7A}" type="pres">
      <dgm:prSet presAssocID="{8D4C613D-A80A-4299-98D7-C79D5BCBFD17}" presName="node" presStyleLbl="node1" presStyleIdx="3" presStyleCnt="4" custScaleX="86243" custScaleY="82366">
        <dgm:presLayoutVars>
          <dgm:bulletEnabled val="1"/>
        </dgm:presLayoutVars>
      </dgm:prSet>
      <dgm:spPr/>
    </dgm:pt>
  </dgm:ptLst>
  <dgm:cxnLst>
    <dgm:cxn modelId="{82EDA50D-FC99-42A9-8566-9A383AF1E29D}" type="presOf" srcId="{68D2FC15-5FBE-461D-8D64-41FADB75DBDF}" destId="{5779B34D-2093-4AED-9F1F-6E1F2FC6A224}" srcOrd="1" destOrd="0" presId="urn:microsoft.com/office/officeart/2005/8/layout/radial5"/>
    <dgm:cxn modelId="{E530F015-34CC-45C7-9C77-1BB28DA5A3A6}" type="presOf" srcId="{34CDD054-955D-4A63-B43C-13B7A1C9BE85}" destId="{9FA60FF4-E3D8-4240-9794-AD50E081946C}" srcOrd="0" destOrd="0" presId="urn:microsoft.com/office/officeart/2005/8/layout/radial5"/>
    <dgm:cxn modelId="{2C91E71B-1838-428B-8512-8C2E8A73FAB4}" type="presOf" srcId="{A0E16944-5C32-4675-8C5D-33029BC90A0D}" destId="{A3A9C27E-DA34-40F4-9B63-88475276A852}" srcOrd="0" destOrd="0" presId="urn:microsoft.com/office/officeart/2005/8/layout/radial5"/>
    <dgm:cxn modelId="{6677291F-424D-4C90-B1E5-0D8958D76F0C}" srcId="{0777FEB8-A10C-4A1F-8BEC-123B71BD0986}" destId="{8D4C613D-A80A-4299-98D7-C79D5BCBFD17}" srcOrd="3" destOrd="0" parTransId="{68D2FC15-5FBE-461D-8D64-41FADB75DBDF}" sibTransId="{0F2B4FEF-BD62-40FC-80A8-A085532C84DB}"/>
    <dgm:cxn modelId="{5548A26B-80AB-4BC7-8E37-7769FFEB6A6D}" type="presOf" srcId="{0777FEB8-A10C-4A1F-8BEC-123B71BD0986}" destId="{467D63D4-542C-4A3D-A9F5-CAE7DAE60BD4}" srcOrd="0" destOrd="0" presId="urn:microsoft.com/office/officeart/2005/8/layout/radial5"/>
    <dgm:cxn modelId="{8DD1C371-E7B6-4C78-AD01-6CBF6E0C6FD2}" type="presOf" srcId="{D694488D-E32D-447B-98AE-7B920617EC41}" destId="{B1A14AB0-E0E6-44D9-BD09-E684B9018C19}" srcOrd="0" destOrd="0" presId="urn:microsoft.com/office/officeart/2005/8/layout/radial5"/>
    <dgm:cxn modelId="{A7A7055A-B1AD-46C5-B933-8BAE34521F1E}" srcId="{D4450E81-2651-435A-AFD2-9AB643A2BC68}" destId="{0777FEB8-A10C-4A1F-8BEC-123B71BD0986}" srcOrd="0" destOrd="0" parTransId="{707750BE-4737-40B7-978E-3782A36ADE36}" sibTransId="{B1961FB9-E1D8-4401-82AC-00BA0FEBF263}"/>
    <dgm:cxn modelId="{0FE8437A-EEC4-4199-A28D-9C61156A6F81}" type="presOf" srcId="{4F4ADA3F-9C77-4C68-86D8-DAC5F3A8FB87}" destId="{690F42DC-583E-4F68-A248-3F05ACE6E91B}" srcOrd="0" destOrd="0" presId="urn:microsoft.com/office/officeart/2005/8/layout/radial5"/>
    <dgm:cxn modelId="{61885482-AC3C-48AD-A97E-F25F614B3B21}" type="presOf" srcId="{8D4C613D-A80A-4299-98D7-C79D5BCBFD17}" destId="{9DD4B397-69DA-455E-9757-B35D425ECC7A}" srcOrd="0" destOrd="0" presId="urn:microsoft.com/office/officeart/2005/8/layout/radial5"/>
    <dgm:cxn modelId="{50B38C82-C5E9-42CE-8732-D91CFD3BAB40}" type="presOf" srcId="{4F4ADA3F-9C77-4C68-86D8-DAC5F3A8FB87}" destId="{5166858D-9E1B-4C8A-97C5-AB161B62349F}" srcOrd="1" destOrd="0" presId="urn:microsoft.com/office/officeart/2005/8/layout/radial5"/>
    <dgm:cxn modelId="{2594669A-968B-4C93-8DED-8752A392E584}" type="presOf" srcId="{6081E934-D08D-40AB-A56F-BB3EB4730FB6}" destId="{42D3F6AF-A68E-497A-BD9D-D35C4063F2D5}" srcOrd="0" destOrd="0" presId="urn:microsoft.com/office/officeart/2005/8/layout/radial5"/>
    <dgm:cxn modelId="{DFEBBBA0-66EE-4C08-ABF5-73A914BC70A1}" type="presOf" srcId="{C9C1AD8E-EFF1-4C52-96C5-8EF029E74141}" destId="{D355A683-BA2F-4BEF-B024-80863185FB5B}" srcOrd="0" destOrd="0" presId="urn:microsoft.com/office/officeart/2005/8/layout/radial5"/>
    <dgm:cxn modelId="{9F8B9BAA-25F4-42F1-9E4C-1D4D20FAE00E}" type="presOf" srcId="{68D2FC15-5FBE-461D-8D64-41FADB75DBDF}" destId="{2C8797C5-C64F-441F-B2D7-136635ED5BC5}" srcOrd="0" destOrd="0" presId="urn:microsoft.com/office/officeart/2005/8/layout/radial5"/>
    <dgm:cxn modelId="{16C51CAE-5EA4-4005-B859-3EC1C9141437}" srcId="{0777FEB8-A10C-4A1F-8BEC-123B71BD0986}" destId="{6081E934-D08D-40AB-A56F-BB3EB4730FB6}" srcOrd="2" destOrd="0" parTransId="{D694488D-E32D-447B-98AE-7B920617EC41}" sibTransId="{10DC3560-7B70-4DBC-A3F7-D5FFD3ABDDD1}"/>
    <dgm:cxn modelId="{372CBCBA-D18E-40F2-AF41-F8B4B4B3E9CB}" type="presOf" srcId="{D694488D-E32D-447B-98AE-7B920617EC41}" destId="{F516FCD7-1CCD-4C23-BC4B-F984ACC2D92B}" srcOrd="1" destOrd="0" presId="urn:microsoft.com/office/officeart/2005/8/layout/radial5"/>
    <dgm:cxn modelId="{05C912C0-89BF-45E6-9366-7C0AB5704B6D}" srcId="{0777FEB8-A10C-4A1F-8BEC-123B71BD0986}" destId="{C9C1AD8E-EFF1-4C52-96C5-8EF029E74141}" srcOrd="1" destOrd="0" parTransId="{4F4ADA3F-9C77-4C68-86D8-DAC5F3A8FB87}" sibTransId="{C1F7AB69-1247-4357-8922-90674E4C1A35}"/>
    <dgm:cxn modelId="{3ABF8EC6-3FE4-4E3D-8F9C-EDFF75FEFA69}" srcId="{0777FEB8-A10C-4A1F-8BEC-123B71BD0986}" destId="{A0E16944-5C32-4675-8C5D-33029BC90A0D}" srcOrd="0" destOrd="0" parTransId="{34CDD054-955D-4A63-B43C-13B7A1C9BE85}" sibTransId="{AD77421F-9234-4615-BB8E-85DC1F084594}"/>
    <dgm:cxn modelId="{3C1DF0E9-C095-4C68-A846-BF148F64AEF7}" type="presOf" srcId="{D4450E81-2651-435A-AFD2-9AB643A2BC68}" destId="{B5E17417-66C2-4E47-9A16-820CD9F66D93}" srcOrd="0" destOrd="0" presId="urn:microsoft.com/office/officeart/2005/8/layout/radial5"/>
    <dgm:cxn modelId="{C24F88EA-A074-4F05-90E5-0F0668B44C60}" type="presOf" srcId="{34CDD054-955D-4A63-B43C-13B7A1C9BE85}" destId="{3387AC7E-F788-4A93-A42F-ADD96DF0CF2C}" srcOrd="1" destOrd="0" presId="urn:microsoft.com/office/officeart/2005/8/layout/radial5"/>
    <dgm:cxn modelId="{088033B4-50E0-4409-A9C7-6522D9A54096}" type="presParOf" srcId="{B5E17417-66C2-4E47-9A16-820CD9F66D93}" destId="{467D63D4-542C-4A3D-A9F5-CAE7DAE60BD4}" srcOrd="0" destOrd="0" presId="urn:microsoft.com/office/officeart/2005/8/layout/radial5"/>
    <dgm:cxn modelId="{84BD996F-854C-4CBA-B317-7966CA9E7EBB}" type="presParOf" srcId="{B5E17417-66C2-4E47-9A16-820CD9F66D93}" destId="{9FA60FF4-E3D8-4240-9794-AD50E081946C}" srcOrd="1" destOrd="0" presId="urn:microsoft.com/office/officeart/2005/8/layout/radial5"/>
    <dgm:cxn modelId="{427CD1B6-76CB-485D-A4B6-15191B840E30}" type="presParOf" srcId="{9FA60FF4-E3D8-4240-9794-AD50E081946C}" destId="{3387AC7E-F788-4A93-A42F-ADD96DF0CF2C}" srcOrd="0" destOrd="0" presId="urn:microsoft.com/office/officeart/2005/8/layout/radial5"/>
    <dgm:cxn modelId="{D8263F15-E971-4055-8E39-C71211CA537D}" type="presParOf" srcId="{B5E17417-66C2-4E47-9A16-820CD9F66D93}" destId="{A3A9C27E-DA34-40F4-9B63-88475276A852}" srcOrd="2" destOrd="0" presId="urn:microsoft.com/office/officeart/2005/8/layout/radial5"/>
    <dgm:cxn modelId="{F156BC5D-6142-4719-BCD8-161A8DB38EFE}" type="presParOf" srcId="{B5E17417-66C2-4E47-9A16-820CD9F66D93}" destId="{690F42DC-583E-4F68-A248-3F05ACE6E91B}" srcOrd="3" destOrd="0" presId="urn:microsoft.com/office/officeart/2005/8/layout/radial5"/>
    <dgm:cxn modelId="{A5CF9086-5A84-4094-A089-049ED53CDF5E}" type="presParOf" srcId="{690F42DC-583E-4F68-A248-3F05ACE6E91B}" destId="{5166858D-9E1B-4C8A-97C5-AB161B62349F}" srcOrd="0" destOrd="0" presId="urn:microsoft.com/office/officeart/2005/8/layout/radial5"/>
    <dgm:cxn modelId="{FC66835D-C698-4384-A00F-B9BE33DB1754}" type="presParOf" srcId="{B5E17417-66C2-4E47-9A16-820CD9F66D93}" destId="{D355A683-BA2F-4BEF-B024-80863185FB5B}" srcOrd="4" destOrd="0" presId="urn:microsoft.com/office/officeart/2005/8/layout/radial5"/>
    <dgm:cxn modelId="{B09455B9-5259-465D-BFF0-CD465D6CAF82}" type="presParOf" srcId="{B5E17417-66C2-4E47-9A16-820CD9F66D93}" destId="{B1A14AB0-E0E6-44D9-BD09-E684B9018C19}" srcOrd="5" destOrd="0" presId="urn:microsoft.com/office/officeart/2005/8/layout/radial5"/>
    <dgm:cxn modelId="{B3FADA1C-56AB-40E1-A1E6-3E2691A7F1A7}" type="presParOf" srcId="{B1A14AB0-E0E6-44D9-BD09-E684B9018C19}" destId="{F516FCD7-1CCD-4C23-BC4B-F984ACC2D92B}" srcOrd="0" destOrd="0" presId="urn:microsoft.com/office/officeart/2005/8/layout/radial5"/>
    <dgm:cxn modelId="{9B5C143D-BDFE-4E19-B795-9D93FDC4D6AC}" type="presParOf" srcId="{B5E17417-66C2-4E47-9A16-820CD9F66D93}" destId="{42D3F6AF-A68E-497A-BD9D-D35C4063F2D5}" srcOrd="6" destOrd="0" presId="urn:microsoft.com/office/officeart/2005/8/layout/radial5"/>
    <dgm:cxn modelId="{BB360E13-E308-422D-88AF-2779B5B7E689}" type="presParOf" srcId="{B5E17417-66C2-4E47-9A16-820CD9F66D93}" destId="{2C8797C5-C64F-441F-B2D7-136635ED5BC5}" srcOrd="7" destOrd="0" presId="urn:microsoft.com/office/officeart/2005/8/layout/radial5"/>
    <dgm:cxn modelId="{F41C0E7A-F63E-4B08-84EE-6E8D79C5F9DF}" type="presParOf" srcId="{2C8797C5-C64F-441F-B2D7-136635ED5BC5}" destId="{5779B34D-2093-4AED-9F1F-6E1F2FC6A224}" srcOrd="0" destOrd="0" presId="urn:microsoft.com/office/officeart/2005/8/layout/radial5"/>
    <dgm:cxn modelId="{8DC08939-1ED0-4CDD-AE3C-B223943E3D59}" type="presParOf" srcId="{B5E17417-66C2-4E47-9A16-820CD9F66D93}" destId="{9DD4B397-69DA-455E-9757-B35D425ECC7A}"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D63D4-542C-4A3D-A9F5-CAE7DAE60BD4}">
      <dsp:nvSpPr>
        <dsp:cNvPr id="0" name=""/>
        <dsp:cNvSpPr/>
      </dsp:nvSpPr>
      <dsp:spPr>
        <a:xfrm>
          <a:off x="2881579" y="1703338"/>
          <a:ext cx="1326070" cy="1325653"/>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err="1">
              <a:solidFill>
                <a:schemeClr val="tx1"/>
              </a:solidFill>
              <a:latin typeface="Raleway" panose="020B0503030101060003" pitchFamily="34" charset="0"/>
            </a:rPr>
            <a:t>Clasificador</a:t>
          </a:r>
          <a:r>
            <a:rPr lang="en-US" sz="1000" b="1" kern="1200" dirty="0">
              <a:solidFill>
                <a:schemeClr val="tx1"/>
              </a:solidFill>
              <a:latin typeface="Raleway" panose="020B0503030101060003" pitchFamily="34" charset="0"/>
            </a:rPr>
            <a:t> por </a:t>
          </a:r>
          <a:r>
            <a:rPr lang="en-US" sz="1000" b="1" kern="1200" dirty="0" err="1">
              <a:solidFill>
                <a:schemeClr val="tx1"/>
              </a:solidFill>
              <a:latin typeface="Raleway" panose="020B0503030101060003" pitchFamily="34" charset="0"/>
            </a:rPr>
            <a:t>Rubros</a:t>
          </a:r>
          <a:r>
            <a:rPr lang="en-US" sz="1000" b="1" kern="1200" dirty="0">
              <a:solidFill>
                <a:schemeClr val="tx1"/>
              </a:solidFill>
              <a:latin typeface="Raleway" panose="020B0503030101060003" pitchFamily="34" charset="0"/>
            </a:rPr>
            <a:t> de </a:t>
          </a:r>
          <a:r>
            <a:rPr lang="en-US" sz="1000" b="1" kern="1200" dirty="0" err="1">
              <a:solidFill>
                <a:schemeClr val="tx1"/>
              </a:solidFill>
              <a:latin typeface="Raleway" panose="020B0503030101060003" pitchFamily="34" charset="0"/>
            </a:rPr>
            <a:t>Ingresos</a:t>
          </a:r>
          <a:r>
            <a:rPr lang="en-US" sz="1000" b="1" kern="1200" dirty="0">
              <a:solidFill>
                <a:schemeClr val="tx1"/>
              </a:solidFill>
              <a:latin typeface="Raleway" panose="020B0503030101060003" pitchFamily="34" charset="0"/>
            </a:rPr>
            <a:t> (CRI) </a:t>
          </a:r>
        </a:p>
      </dsp:txBody>
      <dsp:txXfrm>
        <a:off x="3075777" y="1897475"/>
        <a:ext cx="937674" cy="937379"/>
      </dsp:txXfrm>
    </dsp:sp>
    <dsp:sp modelId="{9FA60FF4-E3D8-4240-9794-AD50E081946C}">
      <dsp:nvSpPr>
        <dsp:cNvPr id="0" name=""/>
        <dsp:cNvSpPr/>
      </dsp:nvSpPr>
      <dsp:spPr>
        <a:xfrm rot="16200000">
          <a:off x="3426505" y="1300440"/>
          <a:ext cx="236219" cy="373469"/>
        </a:xfrm>
        <a:prstGeom prst="rightArrow">
          <a:avLst>
            <a:gd name="adj1" fmla="val 60000"/>
            <a:gd name="adj2" fmla="val 5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chemeClr val="tx1"/>
            </a:solidFill>
            <a:latin typeface="Raleway" panose="020B0503030101060003" pitchFamily="34" charset="0"/>
          </a:endParaRPr>
        </a:p>
      </dsp:txBody>
      <dsp:txXfrm>
        <a:off x="3461938" y="1410567"/>
        <a:ext cx="165353" cy="224081"/>
      </dsp:txXfrm>
    </dsp:sp>
    <dsp:sp modelId="{A3A9C27E-DA34-40F4-9B63-88475276A852}">
      <dsp:nvSpPr>
        <dsp:cNvPr id="0" name=""/>
        <dsp:cNvSpPr/>
      </dsp:nvSpPr>
      <dsp:spPr>
        <a:xfrm>
          <a:off x="2952176" y="125691"/>
          <a:ext cx="1184877" cy="1131950"/>
        </a:xfrm>
        <a:prstGeom prst="ellips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a:solidFill>
                <a:schemeClr val="tx1"/>
              </a:solidFill>
              <a:latin typeface="Raleway" panose="020B0503030101060003" pitchFamily="34" charset="0"/>
            </a:rPr>
            <a:t>a.Aspectos generales</a:t>
          </a:r>
        </a:p>
      </dsp:txBody>
      <dsp:txXfrm>
        <a:off x="3125697" y="291461"/>
        <a:ext cx="837835" cy="800410"/>
      </dsp:txXfrm>
    </dsp:sp>
    <dsp:sp modelId="{690F42DC-583E-4F68-A248-3F05ACE6E91B}">
      <dsp:nvSpPr>
        <dsp:cNvPr id="0" name=""/>
        <dsp:cNvSpPr/>
      </dsp:nvSpPr>
      <dsp:spPr>
        <a:xfrm>
          <a:off x="4299948" y="2179429"/>
          <a:ext cx="222354" cy="373469"/>
        </a:xfrm>
        <a:prstGeom prst="rightArrow">
          <a:avLst>
            <a:gd name="adj1" fmla="val 60000"/>
            <a:gd name="adj2" fmla="val 50000"/>
          </a:avLst>
        </a:prstGeom>
        <a:gradFill rotWithShape="0">
          <a:gsLst>
            <a:gs pos="0">
              <a:schemeClr val="accent3">
                <a:hueOff val="3750088"/>
                <a:satOff val="-5627"/>
                <a:lumOff val="-915"/>
                <a:alphaOff val="0"/>
                <a:tint val="100000"/>
                <a:shade val="100000"/>
                <a:satMod val="130000"/>
              </a:schemeClr>
            </a:gs>
            <a:gs pos="100000">
              <a:schemeClr val="accent3">
                <a:hueOff val="3750088"/>
                <a:satOff val="-5627"/>
                <a:lumOff val="-91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chemeClr val="tx1"/>
            </a:solidFill>
            <a:latin typeface="Raleway" panose="020B0503030101060003" pitchFamily="34" charset="0"/>
          </a:endParaRPr>
        </a:p>
      </dsp:txBody>
      <dsp:txXfrm>
        <a:off x="4299948" y="2254123"/>
        <a:ext cx="155648" cy="224081"/>
      </dsp:txXfrm>
    </dsp:sp>
    <dsp:sp modelId="{D355A683-BA2F-4BEF-B024-80863185FB5B}">
      <dsp:nvSpPr>
        <dsp:cNvPr id="0" name=""/>
        <dsp:cNvSpPr/>
      </dsp:nvSpPr>
      <dsp:spPr>
        <a:xfrm>
          <a:off x="4627186" y="1800837"/>
          <a:ext cx="1183854" cy="1130653"/>
        </a:xfrm>
        <a:prstGeom prst="ellipse">
          <a:avLst/>
        </a:prstGeom>
        <a:gradFill rotWithShape="0">
          <a:gsLst>
            <a:gs pos="0">
              <a:schemeClr val="accent3">
                <a:hueOff val="3750088"/>
                <a:satOff val="-5627"/>
                <a:lumOff val="-915"/>
                <a:alphaOff val="0"/>
                <a:tint val="100000"/>
                <a:shade val="100000"/>
                <a:satMod val="130000"/>
              </a:schemeClr>
            </a:gs>
            <a:gs pos="100000">
              <a:schemeClr val="accent3">
                <a:hueOff val="3750088"/>
                <a:satOff val="-5627"/>
                <a:lumOff val="-91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a:solidFill>
                <a:schemeClr val="tx1"/>
              </a:solidFill>
              <a:latin typeface="Raleway" panose="020B0503030101060003" pitchFamily="34" charset="0"/>
            </a:rPr>
            <a:t>b.Objetivos del CRI </a:t>
          </a:r>
        </a:p>
      </dsp:txBody>
      <dsp:txXfrm>
        <a:off x="4800557" y="1966417"/>
        <a:ext cx="837112" cy="799493"/>
      </dsp:txXfrm>
    </dsp:sp>
    <dsp:sp modelId="{B1A14AB0-E0E6-44D9-BD09-E684B9018C19}">
      <dsp:nvSpPr>
        <dsp:cNvPr id="0" name=""/>
        <dsp:cNvSpPr/>
      </dsp:nvSpPr>
      <dsp:spPr>
        <a:xfrm rot="5400000">
          <a:off x="3425447" y="3060354"/>
          <a:ext cx="238334" cy="373469"/>
        </a:xfrm>
        <a:prstGeom prst="rightArrow">
          <a:avLst>
            <a:gd name="adj1" fmla="val 60000"/>
            <a:gd name="adj2" fmla="val 50000"/>
          </a:avLst>
        </a:prstGeom>
        <a:gradFill rotWithShape="0">
          <a:gsLst>
            <a:gs pos="0">
              <a:schemeClr val="accent3">
                <a:hueOff val="7500176"/>
                <a:satOff val="-11253"/>
                <a:lumOff val="-1830"/>
                <a:alphaOff val="0"/>
                <a:tint val="100000"/>
                <a:shade val="100000"/>
                <a:satMod val="130000"/>
              </a:schemeClr>
            </a:gs>
            <a:gs pos="100000">
              <a:schemeClr val="accent3">
                <a:hueOff val="7500176"/>
                <a:satOff val="-11253"/>
                <a:lumOff val="-183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chemeClr val="tx1"/>
            </a:solidFill>
            <a:latin typeface="Raleway" panose="020B0503030101060003" pitchFamily="34" charset="0"/>
          </a:endParaRPr>
        </a:p>
      </dsp:txBody>
      <dsp:txXfrm>
        <a:off x="3461197" y="3099298"/>
        <a:ext cx="166834" cy="224081"/>
      </dsp:txXfrm>
    </dsp:sp>
    <dsp:sp modelId="{42D3F6AF-A68E-497A-BD9D-D35C4063F2D5}">
      <dsp:nvSpPr>
        <dsp:cNvPr id="0" name=""/>
        <dsp:cNvSpPr/>
      </dsp:nvSpPr>
      <dsp:spPr>
        <a:xfrm>
          <a:off x="2942297" y="3478679"/>
          <a:ext cx="1204635" cy="1123967"/>
        </a:xfrm>
        <a:prstGeom prst="ellipse">
          <a:avLst/>
        </a:prstGeom>
        <a:gradFill rotWithShape="0">
          <a:gsLst>
            <a:gs pos="0">
              <a:schemeClr val="accent3">
                <a:hueOff val="7500176"/>
                <a:satOff val="-11253"/>
                <a:lumOff val="-1830"/>
                <a:alphaOff val="0"/>
                <a:tint val="100000"/>
                <a:shade val="100000"/>
                <a:satMod val="130000"/>
              </a:schemeClr>
            </a:gs>
            <a:gs pos="100000">
              <a:schemeClr val="accent3">
                <a:hueOff val="7500176"/>
                <a:satOff val="-11253"/>
                <a:lumOff val="-183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a:solidFill>
                <a:schemeClr val="tx1"/>
              </a:solidFill>
              <a:latin typeface="Raleway" panose="020B0503030101060003" pitchFamily="34" charset="0"/>
            </a:rPr>
            <a:t>c. Estructura de codificación</a:t>
          </a:r>
        </a:p>
      </dsp:txBody>
      <dsp:txXfrm>
        <a:off x="3118712" y="3643280"/>
        <a:ext cx="851805" cy="794765"/>
      </dsp:txXfrm>
    </dsp:sp>
    <dsp:sp modelId="{2C8797C5-C64F-441F-B2D7-136635ED5BC5}">
      <dsp:nvSpPr>
        <dsp:cNvPr id="0" name=""/>
        <dsp:cNvSpPr/>
      </dsp:nvSpPr>
      <dsp:spPr>
        <a:xfrm rot="10800000">
          <a:off x="2564267" y="2179429"/>
          <a:ext cx="224234" cy="373469"/>
        </a:xfrm>
        <a:prstGeom prst="rightArrow">
          <a:avLst>
            <a:gd name="adj1" fmla="val 60000"/>
            <a:gd name="adj2" fmla="val 50000"/>
          </a:avLst>
        </a:prstGeom>
        <a:gradFill rotWithShape="0">
          <a:gsLst>
            <a:gs pos="0">
              <a:schemeClr val="accent3">
                <a:hueOff val="11250264"/>
                <a:satOff val="-16880"/>
                <a:lumOff val="-2745"/>
                <a:alphaOff val="0"/>
                <a:tint val="100000"/>
                <a:shade val="100000"/>
                <a:satMod val="130000"/>
              </a:schemeClr>
            </a:gs>
            <a:gs pos="100000">
              <a:schemeClr val="accent3">
                <a:hueOff val="11250264"/>
                <a:satOff val="-16880"/>
                <a:lumOff val="-274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chemeClr val="tx1"/>
            </a:solidFill>
            <a:latin typeface="Raleway" panose="020B0503030101060003" pitchFamily="34" charset="0"/>
          </a:endParaRPr>
        </a:p>
      </dsp:txBody>
      <dsp:txXfrm rot="10800000">
        <a:off x="2631537" y="2254123"/>
        <a:ext cx="156964" cy="224081"/>
      </dsp:txXfrm>
    </dsp:sp>
    <dsp:sp modelId="{9DD4B397-69DA-455E-9757-B35D425ECC7A}">
      <dsp:nvSpPr>
        <dsp:cNvPr id="0" name=""/>
        <dsp:cNvSpPr/>
      </dsp:nvSpPr>
      <dsp:spPr>
        <a:xfrm>
          <a:off x="1281737" y="1804235"/>
          <a:ext cx="1176759" cy="1123858"/>
        </a:xfrm>
        <a:prstGeom prst="ellipse">
          <a:avLst/>
        </a:prstGeom>
        <a:gradFill rotWithShape="0">
          <a:gsLst>
            <a:gs pos="0">
              <a:schemeClr val="accent3">
                <a:hueOff val="11250264"/>
                <a:satOff val="-16880"/>
                <a:lumOff val="-2745"/>
                <a:alphaOff val="0"/>
                <a:tint val="100000"/>
                <a:shade val="100000"/>
                <a:satMod val="130000"/>
              </a:schemeClr>
            </a:gs>
            <a:gs pos="100000">
              <a:schemeClr val="accent3">
                <a:hueOff val="11250264"/>
                <a:satOff val="-16880"/>
                <a:lumOff val="-274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a:solidFill>
                <a:schemeClr val="tx1"/>
              </a:solidFill>
              <a:latin typeface="Raleway" panose="020B0503030101060003" pitchFamily="34" charset="0"/>
            </a:rPr>
            <a:t>d. Relación de rubros y tipos</a:t>
          </a:r>
        </a:p>
      </dsp:txBody>
      <dsp:txXfrm>
        <a:off x="1454069" y="1968820"/>
        <a:ext cx="832095" cy="794688"/>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5A90EF-4A52-AF41-A649-F08E16E5E8CB}" type="datetimeFigureOut">
              <a:rPr lang="es-ES" smtClean="0"/>
              <a:t>06/03/2023</a:t>
            </a:fld>
            <a:endParaRPr lang="es-ES" dirty="0"/>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922FDC-1E5C-6949-ACC9-98371F30477C}" type="slidenum">
              <a:rPr lang="es-ES" smtClean="0"/>
              <a:t>‹Nº›</a:t>
            </a:fld>
            <a:endParaRPr lang="es-ES" dirty="0"/>
          </a:p>
        </p:txBody>
      </p:sp>
    </p:spTree>
    <p:extLst>
      <p:ext uri="{BB962C8B-B14F-4D97-AF65-F5344CB8AC3E}">
        <p14:creationId xmlns:p14="http://schemas.microsoft.com/office/powerpoint/2010/main" val="19790080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922FDC-1E5C-6949-ACC9-98371F30477C}" type="slidenum">
              <a:rPr lang="es-ES" smtClean="0"/>
              <a:t>1</a:t>
            </a:fld>
            <a:endParaRPr lang="es-ES" dirty="0"/>
          </a:p>
        </p:txBody>
      </p:sp>
    </p:spTree>
    <p:extLst>
      <p:ext uri="{BB962C8B-B14F-4D97-AF65-F5344CB8AC3E}">
        <p14:creationId xmlns:p14="http://schemas.microsoft.com/office/powerpoint/2010/main" val="680749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85E26C62-09D1-2447-8339-382A61A39427}" type="datetimeFigureOut">
              <a:rPr lang="es-ES" smtClean="0"/>
              <a:t>06/03/2023</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E63C49DB-C6BE-164C-88E5-007FD68AC088}" type="slidenum">
              <a:rPr lang="es-ES" smtClean="0"/>
              <a:t>‹Nº›</a:t>
            </a:fld>
            <a:endParaRPr lang="es-ES" dirty="0"/>
          </a:p>
        </p:txBody>
      </p:sp>
    </p:spTree>
    <p:extLst>
      <p:ext uri="{BB962C8B-B14F-4D97-AF65-F5344CB8AC3E}">
        <p14:creationId xmlns:p14="http://schemas.microsoft.com/office/powerpoint/2010/main" val="2877702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85E26C62-09D1-2447-8339-382A61A39427}" type="datetimeFigureOut">
              <a:rPr lang="es-ES" smtClean="0"/>
              <a:t>06/03/2023</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E63C49DB-C6BE-164C-88E5-007FD68AC088}" type="slidenum">
              <a:rPr lang="es-ES" smtClean="0"/>
              <a:t>‹Nº›</a:t>
            </a:fld>
            <a:endParaRPr lang="es-ES" dirty="0"/>
          </a:p>
        </p:txBody>
      </p:sp>
    </p:spTree>
    <p:extLst>
      <p:ext uri="{BB962C8B-B14F-4D97-AF65-F5344CB8AC3E}">
        <p14:creationId xmlns:p14="http://schemas.microsoft.com/office/powerpoint/2010/main" val="3661412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85E26C62-09D1-2447-8339-382A61A39427}" type="datetimeFigureOut">
              <a:rPr lang="es-ES" smtClean="0"/>
              <a:t>06/03/2023</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E63C49DB-C6BE-164C-88E5-007FD68AC088}" type="slidenum">
              <a:rPr lang="es-ES" smtClean="0"/>
              <a:t>‹Nº›</a:t>
            </a:fld>
            <a:endParaRPr lang="es-ES" dirty="0"/>
          </a:p>
        </p:txBody>
      </p:sp>
    </p:spTree>
    <p:extLst>
      <p:ext uri="{BB962C8B-B14F-4D97-AF65-F5344CB8AC3E}">
        <p14:creationId xmlns:p14="http://schemas.microsoft.com/office/powerpoint/2010/main" val="2127113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a:prstGeom prst="rect">
            <a:avLst/>
          </a:prstGeo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a:xfrm>
            <a:off x="4419600" y="7174252"/>
            <a:ext cx="2133600" cy="365125"/>
          </a:xfrm>
          <a:prstGeom prst="rect">
            <a:avLst/>
          </a:prstGeom>
        </p:spPr>
        <p:txBody>
          <a:bodyPr/>
          <a:lstStyle/>
          <a:p>
            <a:fld id="{CB493713-51BA-2840-8E80-E466F47A062B}" type="datetimeFigureOut">
              <a:rPr lang="es-ES" smtClean="0"/>
              <a:t>06/03/2023</a:t>
            </a:fld>
            <a:endParaRPr lang="es-ES" dirty="0"/>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086CB4F6-067D-FE45-B892-F0D9801A8A26}" type="slidenum">
              <a:rPr lang="es-ES" smtClean="0"/>
              <a:t>‹Nº›</a:t>
            </a:fld>
            <a:endParaRPr lang="es-ES" dirty="0"/>
          </a:p>
        </p:txBody>
      </p:sp>
    </p:spTree>
    <p:extLst>
      <p:ext uri="{BB962C8B-B14F-4D97-AF65-F5344CB8AC3E}">
        <p14:creationId xmlns:p14="http://schemas.microsoft.com/office/powerpoint/2010/main" val="3116175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a:t>Clic para editar título</a:t>
            </a:r>
            <a:endParaRPr lang="es-ES"/>
          </a:p>
        </p:txBody>
      </p:sp>
      <p:sp>
        <p:nvSpPr>
          <p:cNvPr id="3" name="Marcador de contenido 2"/>
          <p:cNvSpPr>
            <a:spLocks noGrp="1"/>
          </p:cNvSpPr>
          <p:nvPr>
            <p:ph idx="1"/>
          </p:nvPr>
        </p:nvSpPr>
        <p:spPr>
          <a:xfrm>
            <a:off x="457200" y="1600200"/>
            <a:ext cx="8229600" cy="4525963"/>
          </a:xfrm>
          <a:prstGeom prst="rect">
            <a:avLst/>
          </a:prstGeo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a:xfrm>
            <a:off x="4419600" y="7174252"/>
            <a:ext cx="2133600" cy="365125"/>
          </a:xfrm>
          <a:prstGeom prst="rect">
            <a:avLst/>
          </a:prstGeom>
        </p:spPr>
        <p:txBody>
          <a:bodyPr/>
          <a:lstStyle/>
          <a:p>
            <a:fld id="{CB493713-51BA-2840-8E80-E466F47A062B}" type="datetimeFigureOut">
              <a:rPr lang="es-ES" smtClean="0"/>
              <a:t>06/03/2023</a:t>
            </a:fld>
            <a:endParaRPr lang="es-ES" dirty="0"/>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086CB4F6-067D-FE45-B892-F0D9801A8A26}" type="slidenum">
              <a:rPr lang="es-ES" smtClean="0"/>
              <a:t>‹Nº›</a:t>
            </a:fld>
            <a:endParaRPr lang="es-ES" dirty="0"/>
          </a:p>
        </p:txBody>
      </p:sp>
    </p:spTree>
    <p:extLst>
      <p:ext uri="{BB962C8B-B14F-4D97-AF65-F5344CB8AC3E}">
        <p14:creationId xmlns:p14="http://schemas.microsoft.com/office/powerpoint/2010/main" val="2856611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a:xfrm>
            <a:off x="4419600" y="7174252"/>
            <a:ext cx="2133600" cy="365125"/>
          </a:xfrm>
          <a:prstGeom prst="rect">
            <a:avLst/>
          </a:prstGeom>
        </p:spPr>
        <p:txBody>
          <a:bodyPr/>
          <a:lstStyle/>
          <a:p>
            <a:fld id="{CB493713-51BA-2840-8E80-E466F47A062B}" type="datetimeFigureOut">
              <a:rPr lang="es-ES" smtClean="0"/>
              <a:t>06/03/2023</a:t>
            </a:fld>
            <a:endParaRPr lang="es-ES" dirty="0"/>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086CB4F6-067D-FE45-B892-F0D9801A8A26}" type="slidenum">
              <a:rPr lang="es-ES" smtClean="0"/>
              <a:t>‹Nº›</a:t>
            </a:fld>
            <a:endParaRPr lang="es-ES" dirty="0"/>
          </a:p>
        </p:txBody>
      </p:sp>
    </p:spTree>
    <p:extLst>
      <p:ext uri="{BB962C8B-B14F-4D97-AF65-F5344CB8AC3E}">
        <p14:creationId xmlns:p14="http://schemas.microsoft.com/office/powerpoint/2010/main" val="3872688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a:xfrm>
            <a:off x="4419600" y="7174252"/>
            <a:ext cx="2133600" cy="365125"/>
          </a:xfrm>
          <a:prstGeom prst="rect">
            <a:avLst/>
          </a:prstGeom>
        </p:spPr>
        <p:txBody>
          <a:bodyPr/>
          <a:lstStyle/>
          <a:p>
            <a:fld id="{CB493713-51BA-2840-8E80-E466F47A062B}" type="datetimeFigureOut">
              <a:rPr lang="es-ES" smtClean="0"/>
              <a:t>06/03/2023</a:t>
            </a:fld>
            <a:endParaRPr lang="es-ES" dirty="0"/>
          </a:p>
        </p:txBody>
      </p:sp>
      <p:sp>
        <p:nvSpPr>
          <p:cNvPr id="6" name="Marcador de pie de página 5"/>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7" name="Marcador de número de diapositiva 6"/>
          <p:cNvSpPr>
            <a:spLocks noGrp="1"/>
          </p:cNvSpPr>
          <p:nvPr>
            <p:ph type="sldNum" sz="quarter" idx="12"/>
          </p:nvPr>
        </p:nvSpPr>
        <p:spPr>
          <a:xfrm>
            <a:off x="6553200" y="6356350"/>
            <a:ext cx="2133600" cy="365125"/>
          </a:xfrm>
          <a:prstGeom prst="rect">
            <a:avLst/>
          </a:prstGeom>
        </p:spPr>
        <p:txBody>
          <a:bodyPr/>
          <a:lstStyle/>
          <a:p>
            <a:fld id="{086CB4F6-067D-FE45-B892-F0D9801A8A26}" type="slidenum">
              <a:rPr lang="es-ES" smtClean="0"/>
              <a:t>‹Nº›</a:t>
            </a:fld>
            <a:endParaRPr lang="es-ES" dirty="0"/>
          </a:p>
        </p:txBody>
      </p:sp>
    </p:spTree>
    <p:extLst>
      <p:ext uri="{BB962C8B-B14F-4D97-AF65-F5344CB8AC3E}">
        <p14:creationId xmlns:p14="http://schemas.microsoft.com/office/powerpoint/2010/main" val="19635454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a:xfrm>
            <a:off x="4419600" y="7174252"/>
            <a:ext cx="2133600" cy="365125"/>
          </a:xfrm>
          <a:prstGeom prst="rect">
            <a:avLst/>
          </a:prstGeom>
        </p:spPr>
        <p:txBody>
          <a:bodyPr/>
          <a:lstStyle/>
          <a:p>
            <a:fld id="{CB493713-51BA-2840-8E80-E466F47A062B}" type="datetimeFigureOut">
              <a:rPr lang="es-ES" smtClean="0"/>
              <a:t>06/03/2023</a:t>
            </a:fld>
            <a:endParaRPr lang="es-ES" dirty="0"/>
          </a:p>
        </p:txBody>
      </p:sp>
      <p:sp>
        <p:nvSpPr>
          <p:cNvPr id="8" name="Marcador de pie de página 7"/>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9" name="Marcador de número de diapositiva 8"/>
          <p:cNvSpPr>
            <a:spLocks noGrp="1"/>
          </p:cNvSpPr>
          <p:nvPr>
            <p:ph type="sldNum" sz="quarter" idx="12"/>
          </p:nvPr>
        </p:nvSpPr>
        <p:spPr>
          <a:xfrm>
            <a:off x="6553200" y="6356350"/>
            <a:ext cx="2133600" cy="365125"/>
          </a:xfrm>
          <a:prstGeom prst="rect">
            <a:avLst/>
          </a:prstGeom>
        </p:spPr>
        <p:txBody>
          <a:bodyPr/>
          <a:lstStyle/>
          <a:p>
            <a:fld id="{086CB4F6-067D-FE45-B892-F0D9801A8A26}" type="slidenum">
              <a:rPr lang="es-ES" smtClean="0"/>
              <a:t>‹Nº›</a:t>
            </a:fld>
            <a:endParaRPr lang="es-ES" dirty="0"/>
          </a:p>
        </p:txBody>
      </p:sp>
    </p:spTree>
    <p:extLst>
      <p:ext uri="{BB962C8B-B14F-4D97-AF65-F5344CB8AC3E}">
        <p14:creationId xmlns:p14="http://schemas.microsoft.com/office/powerpoint/2010/main" val="518357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a:t>Clic para editar título</a:t>
            </a:r>
            <a:endParaRPr lang="es-ES"/>
          </a:p>
        </p:txBody>
      </p:sp>
      <p:sp>
        <p:nvSpPr>
          <p:cNvPr id="3" name="Marcador de fecha 2"/>
          <p:cNvSpPr>
            <a:spLocks noGrp="1"/>
          </p:cNvSpPr>
          <p:nvPr>
            <p:ph type="dt" sz="half" idx="10"/>
          </p:nvPr>
        </p:nvSpPr>
        <p:spPr>
          <a:xfrm>
            <a:off x="4419600" y="7174252"/>
            <a:ext cx="2133600" cy="365125"/>
          </a:xfrm>
          <a:prstGeom prst="rect">
            <a:avLst/>
          </a:prstGeom>
        </p:spPr>
        <p:txBody>
          <a:bodyPr/>
          <a:lstStyle/>
          <a:p>
            <a:fld id="{CB493713-51BA-2840-8E80-E466F47A062B}" type="datetimeFigureOut">
              <a:rPr lang="es-ES" smtClean="0"/>
              <a:t>06/03/2023</a:t>
            </a:fld>
            <a:endParaRPr lang="es-ES" dirty="0"/>
          </a:p>
        </p:txBody>
      </p:sp>
      <p:sp>
        <p:nvSpPr>
          <p:cNvPr id="4" name="Marcador de pie de página 3"/>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5" name="Marcador de número de diapositiva 4"/>
          <p:cNvSpPr>
            <a:spLocks noGrp="1"/>
          </p:cNvSpPr>
          <p:nvPr>
            <p:ph type="sldNum" sz="quarter" idx="12"/>
          </p:nvPr>
        </p:nvSpPr>
        <p:spPr>
          <a:xfrm>
            <a:off x="6553200" y="6356350"/>
            <a:ext cx="2133600" cy="365125"/>
          </a:xfrm>
          <a:prstGeom prst="rect">
            <a:avLst/>
          </a:prstGeom>
        </p:spPr>
        <p:txBody>
          <a:bodyPr/>
          <a:lstStyle/>
          <a:p>
            <a:fld id="{086CB4F6-067D-FE45-B892-F0D9801A8A26}" type="slidenum">
              <a:rPr lang="es-ES" smtClean="0"/>
              <a:t>‹Nº›</a:t>
            </a:fld>
            <a:endParaRPr lang="es-ES" dirty="0"/>
          </a:p>
        </p:txBody>
      </p:sp>
    </p:spTree>
    <p:extLst>
      <p:ext uri="{BB962C8B-B14F-4D97-AF65-F5344CB8AC3E}">
        <p14:creationId xmlns:p14="http://schemas.microsoft.com/office/powerpoint/2010/main" val="42320294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4419600" y="7174252"/>
            <a:ext cx="2133600" cy="365125"/>
          </a:xfrm>
          <a:prstGeom prst="rect">
            <a:avLst/>
          </a:prstGeom>
        </p:spPr>
        <p:txBody>
          <a:bodyPr/>
          <a:lstStyle/>
          <a:p>
            <a:fld id="{CB493713-51BA-2840-8E80-E466F47A062B}" type="datetimeFigureOut">
              <a:rPr lang="es-ES" smtClean="0"/>
              <a:t>06/03/2023</a:t>
            </a:fld>
            <a:endParaRPr lang="es-ES" dirty="0"/>
          </a:p>
        </p:txBody>
      </p:sp>
      <p:sp>
        <p:nvSpPr>
          <p:cNvPr id="3" name="Marcador de pie de página 2"/>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4" name="Marcador de número de diapositiva 3"/>
          <p:cNvSpPr>
            <a:spLocks noGrp="1"/>
          </p:cNvSpPr>
          <p:nvPr>
            <p:ph type="sldNum" sz="quarter" idx="12"/>
          </p:nvPr>
        </p:nvSpPr>
        <p:spPr>
          <a:xfrm>
            <a:off x="6553200" y="6356350"/>
            <a:ext cx="2133600" cy="365125"/>
          </a:xfrm>
          <a:prstGeom prst="rect">
            <a:avLst/>
          </a:prstGeom>
        </p:spPr>
        <p:txBody>
          <a:bodyPr/>
          <a:lstStyle/>
          <a:p>
            <a:fld id="{086CB4F6-067D-FE45-B892-F0D9801A8A26}" type="slidenum">
              <a:rPr lang="es-ES" smtClean="0"/>
              <a:t>‹Nº›</a:t>
            </a:fld>
            <a:endParaRPr lang="es-ES" dirty="0"/>
          </a:p>
        </p:txBody>
      </p:sp>
    </p:spTree>
    <p:extLst>
      <p:ext uri="{BB962C8B-B14F-4D97-AF65-F5344CB8AC3E}">
        <p14:creationId xmlns:p14="http://schemas.microsoft.com/office/powerpoint/2010/main" val="37518057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a:xfrm>
            <a:off x="4419600" y="7174252"/>
            <a:ext cx="2133600" cy="365125"/>
          </a:xfrm>
          <a:prstGeom prst="rect">
            <a:avLst/>
          </a:prstGeom>
        </p:spPr>
        <p:txBody>
          <a:bodyPr/>
          <a:lstStyle/>
          <a:p>
            <a:fld id="{CB493713-51BA-2840-8E80-E466F47A062B}" type="datetimeFigureOut">
              <a:rPr lang="es-ES" smtClean="0"/>
              <a:t>06/03/2023</a:t>
            </a:fld>
            <a:endParaRPr lang="es-ES" dirty="0"/>
          </a:p>
        </p:txBody>
      </p:sp>
      <p:sp>
        <p:nvSpPr>
          <p:cNvPr id="6" name="Marcador de pie de página 5"/>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7" name="Marcador de número de diapositiva 6"/>
          <p:cNvSpPr>
            <a:spLocks noGrp="1"/>
          </p:cNvSpPr>
          <p:nvPr>
            <p:ph type="sldNum" sz="quarter" idx="12"/>
          </p:nvPr>
        </p:nvSpPr>
        <p:spPr>
          <a:xfrm>
            <a:off x="6553200" y="6356350"/>
            <a:ext cx="2133600" cy="365125"/>
          </a:xfrm>
          <a:prstGeom prst="rect">
            <a:avLst/>
          </a:prstGeom>
        </p:spPr>
        <p:txBody>
          <a:bodyPr/>
          <a:lstStyle/>
          <a:p>
            <a:fld id="{086CB4F6-067D-FE45-B892-F0D9801A8A26}" type="slidenum">
              <a:rPr lang="es-ES" smtClean="0"/>
              <a:t>‹Nº›</a:t>
            </a:fld>
            <a:endParaRPr lang="es-ES" dirty="0"/>
          </a:p>
        </p:txBody>
      </p:sp>
    </p:spTree>
    <p:extLst>
      <p:ext uri="{BB962C8B-B14F-4D97-AF65-F5344CB8AC3E}">
        <p14:creationId xmlns:p14="http://schemas.microsoft.com/office/powerpoint/2010/main" val="701595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85E26C62-09D1-2447-8339-382A61A39427}" type="datetimeFigureOut">
              <a:rPr lang="es-ES" smtClean="0"/>
              <a:t>06/03/2023</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E63C49DB-C6BE-164C-88E5-007FD68AC088}" type="slidenum">
              <a:rPr lang="es-ES" smtClean="0"/>
              <a:t>‹Nº›</a:t>
            </a:fld>
            <a:endParaRPr lang="es-ES" dirty="0"/>
          </a:p>
        </p:txBody>
      </p:sp>
    </p:spTree>
    <p:extLst>
      <p:ext uri="{BB962C8B-B14F-4D97-AF65-F5344CB8AC3E}">
        <p14:creationId xmlns:p14="http://schemas.microsoft.com/office/powerpoint/2010/main" val="7464878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a:xfrm>
            <a:off x="4419600" y="7174252"/>
            <a:ext cx="2133600" cy="365125"/>
          </a:xfrm>
          <a:prstGeom prst="rect">
            <a:avLst/>
          </a:prstGeom>
        </p:spPr>
        <p:txBody>
          <a:bodyPr/>
          <a:lstStyle/>
          <a:p>
            <a:fld id="{CB493713-51BA-2840-8E80-E466F47A062B}" type="datetimeFigureOut">
              <a:rPr lang="es-ES" smtClean="0"/>
              <a:t>06/03/2023</a:t>
            </a:fld>
            <a:endParaRPr lang="es-ES" dirty="0"/>
          </a:p>
        </p:txBody>
      </p:sp>
      <p:sp>
        <p:nvSpPr>
          <p:cNvPr id="6" name="Marcador de pie de página 5"/>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7" name="Marcador de número de diapositiva 6"/>
          <p:cNvSpPr>
            <a:spLocks noGrp="1"/>
          </p:cNvSpPr>
          <p:nvPr>
            <p:ph type="sldNum" sz="quarter" idx="12"/>
          </p:nvPr>
        </p:nvSpPr>
        <p:spPr>
          <a:xfrm>
            <a:off x="6553200" y="6356350"/>
            <a:ext cx="2133600" cy="365125"/>
          </a:xfrm>
          <a:prstGeom prst="rect">
            <a:avLst/>
          </a:prstGeom>
        </p:spPr>
        <p:txBody>
          <a:bodyPr/>
          <a:lstStyle/>
          <a:p>
            <a:fld id="{086CB4F6-067D-FE45-B892-F0D9801A8A26}" type="slidenum">
              <a:rPr lang="es-ES" smtClean="0"/>
              <a:t>‹Nº›</a:t>
            </a:fld>
            <a:endParaRPr lang="es-ES" dirty="0"/>
          </a:p>
        </p:txBody>
      </p:sp>
    </p:spTree>
    <p:extLst>
      <p:ext uri="{BB962C8B-B14F-4D97-AF65-F5344CB8AC3E}">
        <p14:creationId xmlns:p14="http://schemas.microsoft.com/office/powerpoint/2010/main" val="36832925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a:t>Clic para editar título</a:t>
            </a:r>
            <a:endParaRPr lang="es-ES"/>
          </a:p>
        </p:txBody>
      </p:sp>
      <p:sp>
        <p:nvSpPr>
          <p:cNvPr id="3" name="Marcador de texto vertical 2"/>
          <p:cNvSpPr>
            <a:spLocks noGrp="1"/>
          </p:cNvSpPr>
          <p:nvPr>
            <p:ph type="body" orient="vert" idx="1"/>
          </p:nvPr>
        </p:nvSpPr>
        <p:spPr>
          <a:xfrm>
            <a:off x="457200" y="1600200"/>
            <a:ext cx="8229600" cy="4525963"/>
          </a:xfrm>
          <a:prstGeom prst="rect">
            <a:avLst/>
          </a:prstGeo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a:xfrm>
            <a:off x="4419600" y="7174252"/>
            <a:ext cx="2133600" cy="365125"/>
          </a:xfrm>
          <a:prstGeom prst="rect">
            <a:avLst/>
          </a:prstGeom>
        </p:spPr>
        <p:txBody>
          <a:bodyPr/>
          <a:lstStyle/>
          <a:p>
            <a:fld id="{CB493713-51BA-2840-8E80-E466F47A062B}" type="datetimeFigureOut">
              <a:rPr lang="es-ES" smtClean="0"/>
              <a:t>06/03/2023</a:t>
            </a:fld>
            <a:endParaRPr lang="es-ES" dirty="0"/>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086CB4F6-067D-FE45-B892-F0D9801A8A26}" type="slidenum">
              <a:rPr lang="es-ES" smtClean="0"/>
              <a:t>‹Nº›</a:t>
            </a:fld>
            <a:endParaRPr lang="es-ES" dirty="0"/>
          </a:p>
        </p:txBody>
      </p:sp>
    </p:spTree>
    <p:extLst>
      <p:ext uri="{BB962C8B-B14F-4D97-AF65-F5344CB8AC3E}">
        <p14:creationId xmlns:p14="http://schemas.microsoft.com/office/powerpoint/2010/main" val="20092386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a:prstGeom prst="rect">
            <a:avLst/>
          </a:prstGeo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a:xfrm>
            <a:off x="4419600" y="7174252"/>
            <a:ext cx="2133600" cy="365125"/>
          </a:xfrm>
          <a:prstGeom prst="rect">
            <a:avLst/>
          </a:prstGeom>
        </p:spPr>
        <p:txBody>
          <a:bodyPr/>
          <a:lstStyle/>
          <a:p>
            <a:fld id="{CB493713-51BA-2840-8E80-E466F47A062B}" type="datetimeFigureOut">
              <a:rPr lang="es-ES" smtClean="0"/>
              <a:t>06/03/2023</a:t>
            </a:fld>
            <a:endParaRPr lang="es-ES" dirty="0"/>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086CB4F6-067D-FE45-B892-F0D9801A8A26}" type="slidenum">
              <a:rPr lang="es-ES" smtClean="0"/>
              <a:t>‹Nº›</a:t>
            </a:fld>
            <a:endParaRPr lang="es-ES" dirty="0"/>
          </a:p>
        </p:txBody>
      </p:sp>
    </p:spTree>
    <p:extLst>
      <p:ext uri="{BB962C8B-B14F-4D97-AF65-F5344CB8AC3E}">
        <p14:creationId xmlns:p14="http://schemas.microsoft.com/office/powerpoint/2010/main" val="19131757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38529473-DA5A-0945-9236-2BBCE822419D}" type="datetimeFigureOut">
              <a:rPr lang="es-ES" smtClean="0"/>
              <a:t>06/03/2023</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8265DA8B-2362-4643-9EB9-8C0DA27B0E9B}" type="slidenum">
              <a:rPr lang="es-ES" smtClean="0"/>
              <a:t>‹Nº›</a:t>
            </a:fld>
            <a:endParaRPr lang="es-ES" dirty="0"/>
          </a:p>
        </p:txBody>
      </p:sp>
    </p:spTree>
    <p:extLst>
      <p:ext uri="{BB962C8B-B14F-4D97-AF65-F5344CB8AC3E}">
        <p14:creationId xmlns:p14="http://schemas.microsoft.com/office/powerpoint/2010/main" val="27472942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38529473-DA5A-0945-9236-2BBCE822419D}" type="datetimeFigureOut">
              <a:rPr lang="es-ES" smtClean="0"/>
              <a:t>06/03/2023</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8265DA8B-2362-4643-9EB9-8C0DA27B0E9B}" type="slidenum">
              <a:rPr lang="es-ES" smtClean="0"/>
              <a:t>‹Nº›</a:t>
            </a:fld>
            <a:endParaRPr lang="es-ES" dirty="0"/>
          </a:p>
        </p:txBody>
      </p:sp>
    </p:spTree>
    <p:extLst>
      <p:ext uri="{BB962C8B-B14F-4D97-AF65-F5344CB8AC3E}">
        <p14:creationId xmlns:p14="http://schemas.microsoft.com/office/powerpoint/2010/main" val="1195067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38529473-DA5A-0945-9236-2BBCE822419D}" type="datetimeFigureOut">
              <a:rPr lang="es-ES" smtClean="0"/>
              <a:t>06/03/2023</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8265DA8B-2362-4643-9EB9-8C0DA27B0E9B}" type="slidenum">
              <a:rPr lang="es-ES" smtClean="0"/>
              <a:t>‹Nº›</a:t>
            </a:fld>
            <a:endParaRPr lang="es-ES" dirty="0"/>
          </a:p>
        </p:txBody>
      </p:sp>
    </p:spTree>
    <p:extLst>
      <p:ext uri="{BB962C8B-B14F-4D97-AF65-F5344CB8AC3E}">
        <p14:creationId xmlns:p14="http://schemas.microsoft.com/office/powerpoint/2010/main" val="16598472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38529473-DA5A-0945-9236-2BBCE822419D}" type="datetimeFigureOut">
              <a:rPr lang="es-ES" smtClean="0"/>
              <a:t>06/03/2023</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8265DA8B-2362-4643-9EB9-8C0DA27B0E9B}" type="slidenum">
              <a:rPr lang="es-ES" smtClean="0"/>
              <a:t>‹Nº›</a:t>
            </a:fld>
            <a:endParaRPr lang="es-ES" dirty="0"/>
          </a:p>
        </p:txBody>
      </p:sp>
    </p:spTree>
    <p:extLst>
      <p:ext uri="{BB962C8B-B14F-4D97-AF65-F5344CB8AC3E}">
        <p14:creationId xmlns:p14="http://schemas.microsoft.com/office/powerpoint/2010/main" val="27528860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38529473-DA5A-0945-9236-2BBCE822419D}" type="datetimeFigureOut">
              <a:rPr lang="es-ES" smtClean="0"/>
              <a:t>06/03/2023</a:t>
            </a:fld>
            <a:endParaRPr lang="es-ES" dirty="0"/>
          </a:p>
        </p:txBody>
      </p:sp>
      <p:sp>
        <p:nvSpPr>
          <p:cNvPr id="8" name="Marcador de pie de página 7"/>
          <p:cNvSpPr>
            <a:spLocks noGrp="1"/>
          </p:cNvSpPr>
          <p:nvPr>
            <p:ph type="ftr" sz="quarter" idx="11"/>
          </p:nvPr>
        </p:nvSpPr>
        <p:spPr/>
        <p:txBody>
          <a:bodyPr/>
          <a:lstStyle/>
          <a:p>
            <a:endParaRPr lang="es-ES" dirty="0"/>
          </a:p>
        </p:txBody>
      </p:sp>
      <p:sp>
        <p:nvSpPr>
          <p:cNvPr id="9" name="Marcador de número de diapositiva 8"/>
          <p:cNvSpPr>
            <a:spLocks noGrp="1"/>
          </p:cNvSpPr>
          <p:nvPr>
            <p:ph type="sldNum" sz="quarter" idx="12"/>
          </p:nvPr>
        </p:nvSpPr>
        <p:spPr/>
        <p:txBody>
          <a:bodyPr/>
          <a:lstStyle/>
          <a:p>
            <a:fld id="{8265DA8B-2362-4643-9EB9-8C0DA27B0E9B}" type="slidenum">
              <a:rPr lang="es-ES" smtClean="0"/>
              <a:t>‹Nº›</a:t>
            </a:fld>
            <a:endParaRPr lang="es-ES" dirty="0"/>
          </a:p>
        </p:txBody>
      </p:sp>
    </p:spTree>
    <p:extLst>
      <p:ext uri="{BB962C8B-B14F-4D97-AF65-F5344CB8AC3E}">
        <p14:creationId xmlns:p14="http://schemas.microsoft.com/office/powerpoint/2010/main" val="28883312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38529473-DA5A-0945-9236-2BBCE822419D}" type="datetimeFigureOut">
              <a:rPr lang="es-ES" smtClean="0"/>
              <a:t>06/03/2023</a:t>
            </a:fld>
            <a:endParaRPr lang="es-ES"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8265DA8B-2362-4643-9EB9-8C0DA27B0E9B}" type="slidenum">
              <a:rPr lang="es-ES" smtClean="0"/>
              <a:t>‹Nº›</a:t>
            </a:fld>
            <a:endParaRPr lang="es-ES" dirty="0"/>
          </a:p>
        </p:txBody>
      </p:sp>
    </p:spTree>
    <p:extLst>
      <p:ext uri="{BB962C8B-B14F-4D97-AF65-F5344CB8AC3E}">
        <p14:creationId xmlns:p14="http://schemas.microsoft.com/office/powerpoint/2010/main" val="12408148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8529473-DA5A-0945-9236-2BBCE822419D}" type="datetimeFigureOut">
              <a:rPr lang="es-ES" smtClean="0"/>
              <a:t>06/03/2023</a:t>
            </a:fld>
            <a:endParaRPr lang="es-ES" dirty="0"/>
          </a:p>
        </p:txBody>
      </p:sp>
      <p:sp>
        <p:nvSpPr>
          <p:cNvPr id="3" name="Marcador de pie de página 2"/>
          <p:cNvSpPr>
            <a:spLocks noGrp="1"/>
          </p:cNvSpPr>
          <p:nvPr>
            <p:ph type="ftr" sz="quarter" idx="11"/>
          </p:nvPr>
        </p:nvSpPr>
        <p:spPr/>
        <p:txBody>
          <a:bodyPr/>
          <a:lstStyle/>
          <a:p>
            <a:endParaRPr lang="es-ES" dirty="0"/>
          </a:p>
        </p:txBody>
      </p:sp>
      <p:sp>
        <p:nvSpPr>
          <p:cNvPr id="4" name="Marcador de número de diapositiva 3"/>
          <p:cNvSpPr>
            <a:spLocks noGrp="1"/>
          </p:cNvSpPr>
          <p:nvPr>
            <p:ph type="sldNum" sz="quarter" idx="12"/>
          </p:nvPr>
        </p:nvSpPr>
        <p:spPr/>
        <p:txBody>
          <a:bodyPr/>
          <a:lstStyle/>
          <a:p>
            <a:fld id="{8265DA8B-2362-4643-9EB9-8C0DA27B0E9B}" type="slidenum">
              <a:rPr lang="es-ES" smtClean="0"/>
              <a:t>‹Nº›</a:t>
            </a:fld>
            <a:endParaRPr lang="es-ES" dirty="0"/>
          </a:p>
        </p:txBody>
      </p:sp>
    </p:spTree>
    <p:extLst>
      <p:ext uri="{BB962C8B-B14F-4D97-AF65-F5344CB8AC3E}">
        <p14:creationId xmlns:p14="http://schemas.microsoft.com/office/powerpoint/2010/main" val="4091671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85E26C62-09D1-2447-8339-382A61A39427}" type="datetimeFigureOut">
              <a:rPr lang="es-ES" smtClean="0"/>
              <a:t>06/03/2023</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E63C49DB-C6BE-164C-88E5-007FD68AC088}" type="slidenum">
              <a:rPr lang="es-ES" smtClean="0"/>
              <a:t>‹Nº›</a:t>
            </a:fld>
            <a:endParaRPr lang="es-ES" dirty="0"/>
          </a:p>
        </p:txBody>
      </p:sp>
    </p:spTree>
    <p:extLst>
      <p:ext uri="{BB962C8B-B14F-4D97-AF65-F5344CB8AC3E}">
        <p14:creationId xmlns:p14="http://schemas.microsoft.com/office/powerpoint/2010/main" val="42912936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38529473-DA5A-0945-9236-2BBCE822419D}" type="datetimeFigureOut">
              <a:rPr lang="es-ES" smtClean="0"/>
              <a:t>06/03/2023</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8265DA8B-2362-4643-9EB9-8C0DA27B0E9B}" type="slidenum">
              <a:rPr lang="es-ES" smtClean="0"/>
              <a:t>‹Nº›</a:t>
            </a:fld>
            <a:endParaRPr lang="es-ES" dirty="0"/>
          </a:p>
        </p:txBody>
      </p:sp>
    </p:spTree>
    <p:extLst>
      <p:ext uri="{BB962C8B-B14F-4D97-AF65-F5344CB8AC3E}">
        <p14:creationId xmlns:p14="http://schemas.microsoft.com/office/powerpoint/2010/main" val="38302859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38529473-DA5A-0945-9236-2BBCE822419D}" type="datetimeFigureOut">
              <a:rPr lang="es-ES" smtClean="0"/>
              <a:t>06/03/2023</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8265DA8B-2362-4643-9EB9-8C0DA27B0E9B}" type="slidenum">
              <a:rPr lang="es-ES" smtClean="0"/>
              <a:t>‹Nº›</a:t>
            </a:fld>
            <a:endParaRPr lang="es-ES" dirty="0"/>
          </a:p>
        </p:txBody>
      </p:sp>
    </p:spTree>
    <p:extLst>
      <p:ext uri="{BB962C8B-B14F-4D97-AF65-F5344CB8AC3E}">
        <p14:creationId xmlns:p14="http://schemas.microsoft.com/office/powerpoint/2010/main" val="35532350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38529473-DA5A-0945-9236-2BBCE822419D}" type="datetimeFigureOut">
              <a:rPr lang="es-ES" smtClean="0"/>
              <a:t>06/03/2023</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8265DA8B-2362-4643-9EB9-8C0DA27B0E9B}" type="slidenum">
              <a:rPr lang="es-ES" smtClean="0"/>
              <a:t>‹Nº›</a:t>
            </a:fld>
            <a:endParaRPr lang="es-ES" dirty="0"/>
          </a:p>
        </p:txBody>
      </p:sp>
    </p:spTree>
    <p:extLst>
      <p:ext uri="{BB962C8B-B14F-4D97-AF65-F5344CB8AC3E}">
        <p14:creationId xmlns:p14="http://schemas.microsoft.com/office/powerpoint/2010/main" val="36253550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38529473-DA5A-0945-9236-2BBCE822419D}" type="datetimeFigureOut">
              <a:rPr lang="es-ES" smtClean="0"/>
              <a:t>06/03/2023</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8265DA8B-2362-4643-9EB9-8C0DA27B0E9B}" type="slidenum">
              <a:rPr lang="es-ES" smtClean="0"/>
              <a:t>‹Nº›</a:t>
            </a:fld>
            <a:endParaRPr lang="es-ES" dirty="0"/>
          </a:p>
        </p:txBody>
      </p:sp>
    </p:spTree>
    <p:extLst>
      <p:ext uri="{BB962C8B-B14F-4D97-AF65-F5344CB8AC3E}">
        <p14:creationId xmlns:p14="http://schemas.microsoft.com/office/powerpoint/2010/main" val="9404370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476C5AFE-3654-574A-B55C-CC93B0134942}" type="datetimeFigureOut">
              <a:rPr lang="es-ES" smtClean="0"/>
              <a:t>06/03/2023</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9E623A22-1E0C-0042-B297-379B5594F42C}" type="slidenum">
              <a:rPr lang="es-ES" smtClean="0"/>
              <a:t>‹Nº›</a:t>
            </a:fld>
            <a:endParaRPr lang="es-ES" dirty="0"/>
          </a:p>
        </p:txBody>
      </p:sp>
    </p:spTree>
    <p:extLst>
      <p:ext uri="{BB962C8B-B14F-4D97-AF65-F5344CB8AC3E}">
        <p14:creationId xmlns:p14="http://schemas.microsoft.com/office/powerpoint/2010/main" val="10294388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476C5AFE-3654-574A-B55C-CC93B0134942}" type="datetimeFigureOut">
              <a:rPr lang="es-ES" smtClean="0"/>
              <a:t>06/03/2023</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9E623A22-1E0C-0042-B297-379B5594F42C}" type="slidenum">
              <a:rPr lang="es-ES" smtClean="0"/>
              <a:t>‹Nº›</a:t>
            </a:fld>
            <a:endParaRPr lang="es-ES" dirty="0"/>
          </a:p>
        </p:txBody>
      </p:sp>
    </p:spTree>
    <p:extLst>
      <p:ext uri="{BB962C8B-B14F-4D97-AF65-F5344CB8AC3E}">
        <p14:creationId xmlns:p14="http://schemas.microsoft.com/office/powerpoint/2010/main" val="5338375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476C5AFE-3654-574A-B55C-CC93B0134942}" type="datetimeFigureOut">
              <a:rPr lang="es-ES" smtClean="0"/>
              <a:t>06/03/2023</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9E623A22-1E0C-0042-B297-379B5594F42C}" type="slidenum">
              <a:rPr lang="es-ES" smtClean="0"/>
              <a:t>‹Nº›</a:t>
            </a:fld>
            <a:endParaRPr lang="es-ES" dirty="0"/>
          </a:p>
        </p:txBody>
      </p:sp>
    </p:spTree>
    <p:extLst>
      <p:ext uri="{BB962C8B-B14F-4D97-AF65-F5344CB8AC3E}">
        <p14:creationId xmlns:p14="http://schemas.microsoft.com/office/powerpoint/2010/main" val="40509983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476C5AFE-3654-574A-B55C-CC93B0134942}" type="datetimeFigureOut">
              <a:rPr lang="es-ES" smtClean="0"/>
              <a:t>06/03/2023</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9E623A22-1E0C-0042-B297-379B5594F42C}" type="slidenum">
              <a:rPr lang="es-ES" smtClean="0"/>
              <a:t>‹Nº›</a:t>
            </a:fld>
            <a:endParaRPr lang="es-ES" dirty="0"/>
          </a:p>
        </p:txBody>
      </p:sp>
    </p:spTree>
    <p:extLst>
      <p:ext uri="{BB962C8B-B14F-4D97-AF65-F5344CB8AC3E}">
        <p14:creationId xmlns:p14="http://schemas.microsoft.com/office/powerpoint/2010/main" val="32474035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476C5AFE-3654-574A-B55C-CC93B0134942}" type="datetimeFigureOut">
              <a:rPr lang="es-ES" smtClean="0"/>
              <a:t>06/03/2023</a:t>
            </a:fld>
            <a:endParaRPr lang="es-ES" dirty="0"/>
          </a:p>
        </p:txBody>
      </p:sp>
      <p:sp>
        <p:nvSpPr>
          <p:cNvPr id="8" name="Marcador de pie de página 7"/>
          <p:cNvSpPr>
            <a:spLocks noGrp="1"/>
          </p:cNvSpPr>
          <p:nvPr>
            <p:ph type="ftr" sz="quarter" idx="11"/>
          </p:nvPr>
        </p:nvSpPr>
        <p:spPr/>
        <p:txBody>
          <a:bodyPr/>
          <a:lstStyle/>
          <a:p>
            <a:endParaRPr lang="es-ES" dirty="0"/>
          </a:p>
        </p:txBody>
      </p:sp>
      <p:sp>
        <p:nvSpPr>
          <p:cNvPr id="9" name="Marcador de número de diapositiva 8"/>
          <p:cNvSpPr>
            <a:spLocks noGrp="1"/>
          </p:cNvSpPr>
          <p:nvPr>
            <p:ph type="sldNum" sz="quarter" idx="12"/>
          </p:nvPr>
        </p:nvSpPr>
        <p:spPr/>
        <p:txBody>
          <a:bodyPr/>
          <a:lstStyle/>
          <a:p>
            <a:fld id="{9E623A22-1E0C-0042-B297-379B5594F42C}" type="slidenum">
              <a:rPr lang="es-ES" smtClean="0"/>
              <a:t>‹Nº›</a:t>
            </a:fld>
            <a:endParaRPr lang="es-ES" dirty="0"/>
          </a:p>
        </p:txBody>
      </p:sp>
    </p:spTree>
    <p:extLst>
      <p:ext uri="{BB962C8B-B14F-4D97-AF65-F5344CB8AC3E}">
        <p14:creationId xmlns:p14="http://schemas.microsoft.com/office/powerpoint/2010/main" val="9573721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476C5AFE-3654-574A-B55C-CC93B0134942}" type="datetimeFigureOut">
              <a:rPr lang="es-ES" smtClean="0"/>
              <a:t>06/03/2023</a:t>
            </a:fld>
            <a:endParaRPr lang="es-ES"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9E623A22-1E0C-0042-B297-379B5594F42C}" type="slidenum">
              <a:rPr lang="es-ES" smtClean="0"/>
              <a:t>‹Nº›</a:t>
            </a:fld>
            <a:endParaRPr lang="es-ES" dirty="0"/>
          </a:p>
        </p:txBody>
      </p:sp>
    </p:spTree>
    <p:extLst>
      <p:ext uri="{BB962C8B-B14F-4D97-AF65-F5344CB8AC3E}">
        <p14:creationId xmlns:p14="http://schemas.microsoft.com/office/powerpoint/2010/main" val="123540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85E26C62-09D1-2447-8339-382A61A39427}" type="datetimeFigureOut">
              <a:rPr lang="es-ES" smtClean="0"/>
              <a:t>06/03/2023</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E63C49DB-C6BE-164C-88E5-007FD68AC088}" type="slidenum">
              <a:rPr lang="es-ES" smtClean="0"/>
              <a:t>‹Nº›</a:t>
            </a:fld>
            <a:endParaRPr lang="es-ES" dirty="0"/>
          </a:p>
        </p:txBody>
      </p:sp>
    </p:spTree>
    <p:extLst>
      <p:ext uri="{BB962C8B-B14F-4D97-AF65-F5344CB8AC3E}">
        <p14:creationId xmlns:p14="http://schemas.microsoft.com/office/powerpoint/2010/main" val="29455801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76C5AFE-3654-574A-B55C-CC93B0134942}" type="datetimeFigureOut">
              <a:rPr lang="es-ES" smtClean="0"/>
              <a:t>06/03/2023</a:t>
            </a:fld>
            <a:endParaRPr lang="es-ES" dirty="0"/>
          </a:p>
        </p:txBody>
      </p:sp>
      <p:sp>
        <p:nvSpPr>
          <p:cNvPr id="3" name="Marcador de pie de página 2"/>
          <p:cNvSpPr>
            <a:spLocks noGrp="1"/>
          </p:cNvSpPr>
          <p:nvPr>
            <p:ph type="ftr" sz="quarter" idx="11"/>
          </p:nvPr>
        </p:nvSpPr>
        <p:spPr/>
        <p:txBody>
          <a:bodyPr/>
          <a:lstStyle/>
          <a:p>
            <a:endParaRPr lang="es-ES" dirty="0"/>
          </a:p>
        </p:txBody>
      </p:sp>
      <p:sp>
        <p:nvSpPr>
          <p:cNvPr id="4" name="Marcador de número de diapositiva 3"/>
          <p:cNvSpPr>
            <a:spLocks noGrp="1"/>
          </p:cNvSpPr>
          <p:nvPr>
            <p:ph type="sldNum" sz="quarter" idx="12"/>
          </p:nvPr>
        </p:nvSpPr>
        <p:spPr/>
        <p:txBody>
          <a:bodyPr/>
          <a:lstStyle/>
          <a:p>
            <a:fld id="{9E623A22-1E0C-0042-B297-379B5594F42C}" type="slidenum">
              <a:rPr lang="es-ES" smtClean="0"/>
              <a:t>‹Nº›</a:t>
            </a:fld>
            <a:endParaRPr lang="es-ES" dirty="0"/>
          </a:p>
        </p:txBody>
      </p:sp>
    </p:spTree>
    <p:extLst>
      <p:ext uri="{BB962C8B-B14F-4D97-AF65-F5344CB8AC3E}">
        <p14:creationId xmlns:p14="http://schemas.microsoft.com/office/powerpoint/2010/main" val="3568990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476C5AFE-3654-574A-B55C-CC93B0134942}" type="datetimeFigureOut">
              <a:rPr lang="es-ES" smtClean="0"/>
              <a:t>06/03/2023</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9E623A22-1E0C-0042-B297-379B5594F42C}" type="slidenum">
              <a:rPr lang="es-ES" smtClean="0"/>
              <a:t>‹Nº›</a:t>
            </a:fld>
            <a:endParaRPr lang="es-ES" dirty="0"/>
          </a:p>
        </p:txBody>
      </p:sp>
    </p:spTree>
    <p:extLst>
      <p:ext uri="{BB962C8B-B14F-4D97-AF65-F5344CB8AC3E}">
        <p14:creationId xmlns:p14="http://schemas.microsoft.com/office/powerpoint/2010/main" val="39780081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476C5AFE-3654-574A-B55C-CC93B0134942}" type="datetimeFigureOut">
              <a:rPr lang="es-ES" smtClean="0"/>
              <a:t>06/03/2023</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9E623A22-1E0C-0042-B297-379B5594F42C}" type="slidenum">
              <a:rPr lang="es-ES" smtClean="0"/>
              <a:t>‹Nº›</a:t>
            </a:fld>
            <a:endParaRPr lang="es-ES" dirty="0"/>
          </a:p>
        </p:txBody>
      </p:sp>
    </p:spTree>
    <p:extLst>
      <p:ext uri="{BB962C8B-B14F-4D97-AF65-F5344CB8AC3E}">
        <p14:creationId xmlns:p14="http://schemas.microsoft.com/office/powerpoint/2010/main" val="26863959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476C5AFE-3654-574A-B55C-CC93B0134942}" type="datetimeFigureOut">
              <a:rPr lang="es-ES" smtClean="0"/>
              <a:t>06/03/2023</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9E623A22-1E0C-0042-B297-379B5594F42C}" type="slidenum">
              <a:rPr lang="es-ES" smtClean="0"/>
              <a:t>‹Nº›</a:t>
            </a:fld>
            <a:endParaRPr lang="es-ES" dirty="0"/>
          </a:p>
        </p:txBody>
      </p:sp>
    </p:spTree>
    <p:extLst>
      <p:ext uri="{BB962C8B-B14F-4D97-AF65-F5344CB8AC3E}">
        <p14:creationId xmlns:p14="http://schemas.microsoft.com/office/powerpoint/2010/main" val="3359392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476C5AFE-3654-574A-B55C-CC93B0134942}" type="datetimeFigureOut">
              <a:rPr lang="es-ES" smtClean="0"/>
              <a:t>06/03/2023</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9E623A22-1E0C-0042-B297-379B5594F42C}" type="slidenum">
              <a:rPr lang="es-ES" smtClean="0"/>
              <a:t>‹Nº›</a:t>
            </a:fld>
            <a:endParaRPr lang="es-ES" dirty="0"/>
          </a:p>
        </p:txBody>
      </p:sp>
    </p:spTree>
    <p:extLst>
      <p:ext uri="{BB962C8B-B14F-4D97-AF65-F5344CB8AC3E}">
        <p14:creationId xmlns:p14="http://schemas.microsoft.com/office/powerpoint/2010/main" val="3857931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85E26C62-09D1-2447-8339-382A61A39427}" type="datetimeFigureOut">
              <a:rPr lang="es-ES" smtClean="0"/>
              <a:t>06/03/2023</a:t>
            </a:fld>
            <a:endParaRPr lang="es-ES" dirty="0"/>
          </a:p>
        </p:txBody>
      </p:sp>
      <p:sp>
        <p:nvSpPr>
          <p:cNvPr id="8" name="Marcador de pie de página 7"/>
          <p:cNvSpPr>
            <a:spLocks noGrp="1"/>
          </p:cNvSpPr>
          <p:nvPr>
            <p:ph type="ftr" sz="quarter" idx="11"/>
          </p:nvPr>
        </p:nvSpPr>
        <p:spPr/>
        <p:txBody>
          <a:bodyPr/>
          <a:lstStyle/>
          <a:p>
            <a:endParaRPr lang="es-ES" dirty="0"/>
          </a:p>
        </p:txBody>
      </p:sp>
      <p:sp>
        <p:nvSpPr>
          <p:cNvPr id="9" name="Marcador de número de diapositiva 8"/>
          <p:cNvSpPr>
            <a:spLocks noGrp="1"/>
          </p:cNvSpPr>
          <p:nvPr>
            <p:ph type="sldNum" sz="quarter" idx="12"/>
          </p:nvPr>
        </p:nvSpPr>
        <p:spPr/>
        <p:txBody>
          <a:bodyPr/>
          <a:lstStyle/>
          <a:p>
            <a:fld id="{E63C49DB-C6BE-164C-88E5-007FD68AC088}" type="slidenum">
              <a:rPr lang="es-ES" smtClean="0"/>
              <a:t>‹Nº›</a:t>
            </a:fld>
            <a:endParaRPr lang="es-ES" dirty="0"/>
          </a:p>
        </p:txBody>
      </p:sp>
    </p:spTree>
    <p:extLst>
      <p:ext uri="{BB962C8B-B14F-4D97-AF65-F5344CB8AC3E}">
        <p14:creationId xmlns:p14="http://schemas.microsoft.com/office/powerpoint/2010/main" val="2477972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85E26C62-09D1-2447-8339-382A61A39427}" type="datetimeFigureOut">
              <a:rPr lang="es-ES" smtClean="0"/>
              <a:t>06/03/2023</a:t>
            </a:fld>
            <a:endParaRPr lang="es-ES"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E63C49DB-C6BE-164C-88E5-007FD68AC088}" type="slidenum">
              <a:rPr lang="es-ES" smtClean="0"/>
              <a:t>‹Nº›</a:t>
            </a:fld>
            <a:endParaRPr lang="es-ES" dirty="0"/>
          </a:p>
        </p:txBody>
      </p:sp>
    </p:spTree>
    <p:extLst>
      <p:ext uri="{BB962C8B-B14F-4D97-AF65-F5344CB8AC3E}">
        <p14:creationId xmlns:p14="http://schemas.microsoft.com/office/powerpoint/2010/main" val="527383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5E26C62-09D1-2447-8339-382A61A39427}" type="datetimeFigureOut">
              <a:rPr lang="es-ES" smtClean="0"/>
              <a:t>06/03/2023</a:t>
            </a:fld>
            <a:endParaRPr lang="es-ES" dirty="0"/>
          </a:p>
        </p:txBody>
      </p:sp>
      <p:sp>
        <p:nvSpPr>
          <p:cNvPr id="3" name="Marcador de pie de página 2"/>
          <p:cNvSpPr>
            <a:spLocks noGrp="1"/>
          </p:cNvSpPr>
          <p:nvPr>
            <p:ph type="ftr" sz="quarter" idx="11"/>
          </p:nvPr>
        </p:nvSpPr>
        <p:spPr/>
        <p:txBody>
          <a:bodyPr/>
          <a:lstStyle/>
          <a:p>
            <a:endParaRPr lang="es-ES" dirty="0"/>
          </a:p>
        </p:txBody>
      </p:sp>
      <p:sp>
        <p:nvSpPr>
          <p:cNvPr id="4" name="Marcador de número de diapositiva 3"/>
          <p:cNvSpPr>
            <a:spLocks noGrp="1"/>
          </p:cNvSpPr>
          <p:nvPr>
            <p:ph type="sldNum" sz="quarter" idx="12"/>
          </p:nvPr>
        </p:nvSpPr>
        <p:spPr/>
        <p:txBody>
          <a:bodyPr/>
          <a:lstStyle/>
          <a:p>
            <a:fld id="{E63C49DB-C6BE-164C-88E5-007FD68AC088}" type="slidenum">
              <a:rPr lang="es-ES" smtClean="0"/>
              <a:t>‹Nº›</a:t>
            </a:fld>
            <a:endParaRPr lang="es-ES" dirty="0"/>
          </a:p>
        </p:txBody>
      </p:sp>
    </p:spTree>
    <p:extLst>
      <p:ext uri="{BB962C8B-B14F-4D97-AF65-F5344CB8AC3E}">
        <p14:creationId xmlns:p14="http://schemas.microsoft.com/office/powerpoint/2010/main" val="2425501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85E26C62-09D1-2447-8339-382A61A39427}" type="datetimeFigureOut">
              <a:rPr lang="es-ES" smtClean="0"/>
              <a:t>06/03/2023</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E63C49DB-C6BE-164C-88E5-007FD68AC088}" type="slidenum">
              <a:rPr lang="es-ES" smtClean="0"/>
              <a:t>‹Nº›</a:t>
            </a:fld>
            <a:endParaRPr lang="es-ES" dirty="0"/>
          </a:p>
        </p:txBody>
      </p:sp>
    </p:spTree>
    <p:extLst>
      <p:ext uri="{BB962C8B-B14F-4D97-AF65-F5344CB8AC3E}">
        <p14:creationId xmlns:p14="http://schemas.microsoft.com/office/powerpoint/2010/main" val="3139750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85E26C62-09D1-2447-8339-382A61A39427}" type="datetimeFigureOut">
              <a:rPr lang="es-ES" smtClean="0"/>
              <a:t>06/03/2023</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E63C49DB-C6BE-164C-88E5-007FD68AC088}" type="slidenum">
              <a:rPr lang="es-ES" smtClean="0"/>
              <a:t>‹Nº›</a:t>
            </a:fld>
            <a:endParaRPr lang="es-ES" dirty="0"/>
          </a:p>
        </p:txBody>
      </p:sp>
    </p:spTree>
    <p:extLst>
      <p:ext uri="{BB962C8B-B14F-4D97-AF65-F5344CB8AC3E}">
        <p14:creationId xmlns:p14="http://schemas.microsoft.com/office/powerpoint/2010/main" val="3285903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E26C62-09D1-2447-8339-382A61A39427}" type="datetimeFigureOut">
              <a:rPr lang="es-ES" smtClean="0"/>
              <a:t>06/03/2023</a:t>
            </a:fld>
            <a:endParaRPr lang="es-ES" dirty="0"/>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3C49DB-C6BE-164C-88E5-007FD68AC088}" type="slidenum">
              <a:rPr lang="es-ES" smtClean="0"/>
              <a:t>‹Nº›</a:t>
            </a:fld>
            <a:endParaRPr lang="es-ES" dirty="0"/>
          </a:p>
        </p:txBody>
      </p:sp>
    </p:spTree>
    <p:extLst>
      <p:ext uri="{BB962C8B-B14F-4D97-AF65-F5344CB8AC3E}">
        <p14:creationId xmlns:p14="http://schemas.microsoft.com/office/powerpoint/2010/main" val="2988427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7" name="Imagen 6" descr="interior.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1"/>
            <a:ext cx="9164047" cy="7081309"/>
          </a:xfrm>
          <a:prstGeom prst="rect">
            <a:avLst/>
          </a:prstGeom>
        </p:spPr>
      </p:pic>
    </p:spTree>
    <p:extLst>
      <p:ext uri="{BB962C8B-B14F-4D97-AF65-F5344CB8AC3E}">
        <p14:creationId xmlns:p14="http://schemas.microsoft.com/office/powerpoint/2010/main" val="22750973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529473-DA5A-0945-9236-2BBCE822419D}" type="datetimeFigureOut">
              <a:rPr lang="es-ES" smtClean="0"/>
              <a:t>06/03/2023</a:t>
            </a:fld>
            <a:endParaRPr lang="es-ES" dirty="0"/>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65DA8B-2362-4643-9EB9-8C0DA27B0E9B}" type="slidenum">
              <a:rPr lang="es-ES" smtClean="0"/>
              <a:t>‹Nº›</a:t>
            </a:fld>
            <a:endParaRPr lang="es-ES" dirty="0"/>
          </a:p>
        </p:txBody>
      </p:sp>
    </p:spTree>
    <p:extLst>
      <p:ext uri="{BB962C8B-B14F-4D97-AF65-F5344CB8AC3E}">
        <p14:creationId xmlns:p14="http://schemas.microsoft.com/office/powerpoint/2010/main" val="27689152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6C5AFE-3654-574A-B55C-CC93B0134942}" type="datetimeFigureOut">
              <a:rPr lang="es-ES" smtClean="0"/>
              <a:t>06/03/2023</a:t>
            </a:fld>
            <a:endParaRPr lang="es-ES" dirty="0"/>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623A22-1E0C-0042-B297-379B5594F42C}" type="slidenum">
              <a:rPr lang="es-ES" smtClean="0"/>
              <a:t>‹Nº›</a:t>
            </a:fld>
            <a:endParaRPr lang="es-ES" dirty="0"/>
          </a:p>
        </p:txBody>
      </p:sp>
    </p:spTree>
    <p:extLst>
      <p:ext uri="{BB962C8B-B14F-4D97-AF65-F5344CB8AC3E}">
        <p14:creationId xmlns:p14="http://schemas.microsoft.com/office/powerpoint/2010/main" val="5019764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95" b="2509"/>
          <a:stretch/>
        </p:blipFill>
        <p:spPr>
          <a:xfrm>
            <a:off x="0" y="0"/>
            <a:ext cx="9135291" cy="6888480"/>
          </a:xfrm>
          <a:prstGeom prst="rect">
            <a:avLst/>
          </a:prstGeom>
        </p:spPr>
      </p:pic>
      <p:sp>
        <p:nvSpPr>
          <p:cNvPr id="5" name="CuadroTexto 4"/>
          <p:cNvSpPr txBox="1"/>
          <p:nvPr/>
        </p:nvSpPr>
        <p:spPr>
          <a:xfrm>
            <a:off x="71022" y="2849940"/>
            <a:ext cx="9151172" cy="2554545"/>
          </a:xfrm>
          <a:prstGeom prst="rect">
            <a:avLst/>
          </a:prstGeom>
          <a:noFill/>
          <a:ln>
            <a:noFill/>
          </a:ln>
        </p:spPr>
        <p:txBody>
          <a:bodyPr wrap="square" rtlCol="0">
            <a:spAutoFit/>
          </a:bodyPr>
          <a:lstStyle/>
          <a:p>
            <a:pPr algn="ctr"/>
            <a:r>
              <a:rPr lang="es-ES" sz="3200" dirty="0">
                <a:latin typeface="Raleway SemiBold"/>
                <a:cs typeface="Raleway SemiBold"/>
              </a:rPr>
              <a:t>CLASIFICADOR POR </a:t>
            </a:r>
          </a:p>
          <a:p>
            <a:pPr algn="ctr"/>
            <a:r>
              <a:rPr lang="es-ES" sz="3200" dirty="0">
                <a:latin typeface="Raleway SemiBold"/>
                <a:cs typeface="Raleway SemiBold"/>
              </a:rPr>
              <a:t>RUBROS DE INGRESOS (CRI)</a:t>
            </a:r>
          </a:p>
          <a:p>
            <a:pPr algn="ctr"/>
            <a:r>
              <a:rPr lang="es-ES" sz="3200" dirty="0">
                <a:latin typeface="Raleway SemiBold"/>
                <a:cs typeface="Raleway SemiBold"/>
              </a:rPr>
              <a:t>Y</a:t>
            </a:r>
          </a:p>
          <a:p>
            <a:pPr algn="ctr"/>
            <a:r>
              <a:rPr lang="es-ES" sz="3200" dirty="0">
                <a:latin typeface="Raleway SemiBold"/>
                <a:cs typeface="Raleway SemiBold"/>
              </a:rPr>
              <a:t>CLASIFICADOR POR FUENTES </a:t>
            </a:r>
          </a:p>
          <a:p>
            <a:pPr algn="ctr"/>
            <a:r>
              <a:rPr lang="es-ES" sz="3200" dirty="0">
                <a:latin typeface="Raleway SemiBold"/>
                <a:cs typeface="Raleway SemiBold"/>
              </a:rPr>
              <a:t>DE FINANCIAMIENTO</a:t>
            </a:r>
          </a:p>
        </p:txBody>
      </p:sp>
    </p:spTree>
    <p:extLst>
      <p:ext uri="{BB962C8B-B14F-4D97-AF65-F5344CB8AC3E}">
        <p14:creationId xmlns:p14="http://schemas.microsoft.com/office/powerpoint/2010/main" val="1902154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59574" y="1282803"/>
            <a:ext cx="8755826" cy="5462393"/>
          </a:xfrm>
          <a:prstGeom prst="rect">
            <a:avLst/>
          </a:prstGeom>
        </p:spPr>
        <p:txBody>
          <a:bodyPr wrap="square">
            <a:spAutoFit/>
          </a:bodyPr>
          <a:lstStyle/>
          <a:p>
            <a:pPr algn="just">
              <a:lnSpc>
                <a:spcPct val="150000"/>
              </a:lnSpc>
              <a:spcAft>
                <a:spcPts val="600"/>
              </a:spcAft>
            </a:pPr>
            <a:r>
              <a:rPr lang="es-MX" sz="1500" b="1" dirty="0">
                <a:latin typeface="Raleway" panose="020B0503030101060003" pitchFamily="34" charset="0"/>
                <a:ea typeface="Calibri" panose="020F0502020204030204" pitchFamily="34" charset="0"/>
                <a:cs typeface="Calibri" panose="020F0502020204030204" pitchFamily="34" charset="0"/>
              </a:rPr>
              <a:t>5. Productos</a:t>
            </a:r>
            <a:endParaRPr lang="es-MX" sz="1500" dirty="0">
              <a:latin typeface="Raleway" panose="020B0503030101060003"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s-MX" sz="1500" dirty="0">
                <a:latin typeface="Raleway" panose="020B0503030101060003" pitchFamily="34" charset="0"/>
                <a:ea typeface="Calibri" panose="020F0502020204030204" pitchFamily="34" charset="0"/>
                <a:cs typeface="Calibri" panose="020F0502020204030204" pitchFamily="34" charset="0"/>
              </a:rPr>
              <a:t>Son contraprestaciones por los servicios que preste el Estado en sus funciones de derecho privado, así como por el uso, aprovechamiento o enajenación de bienes del dominio privado.</a:t>
            </a:r>
            <a:endParaRPr lang="es-MX" sz="1500" dirty="0">
              <a:latin typeface="Raleway" panose="020B0503030101060003" pitchFamily="34" charset="0"/>
              <a:ea typeface="Calibri" panose="020F0502020204030204" pitchFamily="34" charset="0"/>
              <a:cs typeface="Times New Roman" panose="02020603050405020304" pitchFamily="18" charset="0"/>
            </a:endParaRPr>
          </a:p>
          <a:p>
            <a:pPr marL="257175" indent="-257175">
              <a:lnSpc>
                <a:spcPct val="107000"/>
              </a:lnSpc>
              <a:buFont typeface="Calibri" panose="020F0502020204030204" pitchFamily="34" charset="0"/>
              <a:buChar char="-"/>
            </a:pPr>
            <a:r>
              <a:rPr lang="es-MX" sz="1300" dirty="0">
                <a:latin typeface="Raleway" panose="020B0503030101060003" pitchFamily="34" charset="0"/>
                <a:ea typeface="Calibri" panose="020F0502020204030204" pitchFamily="34" charset="0"/>
                <a:cs typeface="Calibri" panose="020F0502020204030204" pitchFamily="34" charset="0"/>
              </a:rPr>
              <a:t>51 Productos de tipo corriente</a:t>
            </a:r>
          </a:p>
          <a:p>
            <a:pPr>
              <a:lnSpc>
                <a:spcPct val="107000"/>
              </a:lnSpc>
            </a:pPr>
            <a:endParaRPr lang="es-MX" sz="1500" dirty="0">
              <a:latin typeface="Raleway" panose="020B0503030101060003" pitchFamily="34" charset="0"/>
              <a:ea typeface="Calibri" panose="020F0502020204030204" pitchFamily="34" charset="0"/>
              <a:cs typeface="Calibri" panose="020F0502020204030204" pitchFamily="34" charset="0"/>
            </a:endParaRPr>
          </a:p>
          <a:p>
            <a:r>
              <a:rPr lang="es-MX" sz="1500" dirty="0">
                <a:latin typeface="Raleway" panose="020B0503030101060003" pitchFamily="34" charset="0"/>
                <a:ea typeface="Calibri" panose="020F0502020204030204" pitchFamily="34" charset="0"/>
                <a:cs typeface="Calibri" panose="020F0502020204030204" pitchFamily="34" charset="0"/>
              </a:rPr>
              <a:t>6.</a:t>
            </a:r>
            <a:r>
              <a:rPr lang="es-MX" sz="1500" b="1" dirty="0">
                <a:latin typeface="Raleway" panose="020B0503030101060003" pitchFamily="34" charset="0"/>
                <a:ea typeface="Calibri" panose="020F0502020204030204" pitchFamily="34" charset="0"/>
                <a:cs typeface="Calibri" panose="020F0502020204030204" pitchFamily="34" charset="0"/>
              </a:rPr>
              <a:t> Aprovechamientos </a:t>
            </a:r>
            <a:endParaRPr lang="es-MX" sz="1500" dirty="0">
              <a:latin typeface="Raleway" panose="020B0503030101060003"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s-MX" sz="1500" dirty="0">
                <a:latin typeface="Raleway" panose="020B0503030101060003" pitchFamily="34" charset="0"/>
                <a:ea typeface="Calibri" panose="020F0502020204030204" pitchFamily="34" charset="0"/>
                <a:cs typeface="Calibri" panose="020F0502020204030204" pitchFamily="34" charset="0"/>
              </a:rPr>
              <a:t>Son los ingresos que percibe el Estado por funciones de derecho público distintos de las contribuciones, de los ingresos derivados de financiamientos y de los que obtengan los organismos descentralizados y las empresas de participación estatal.</a:t>
            </a:r>
            <a:endParaRPr lang="es-MX" sz="1500" dirty="0">
              <a:latin typeface="Raleway" panose="020B0503030101060003" pitchFamily="34" charset="0"/>
              <a:ea typeface="Calibri" panose="020F0502020204030204" pitchFamily="34" charset="0"/>
              <a:cs typeface="Times New Roman" panose="02020603050405020304" pitchFamily="18" charset="0"/>
            </a:endParaRPr>
          </a:p>
          <a:p>
            <a:pPr marL="257175" indent="-257175" algn="just">
              <a:lnSpc>
                <a:spcPct val="150000"/>
              </a:lnSpc>
              <a:buFont typeface="Calibri" panose="020F0502020204030204" pitchFamily="34" charset="0"/>
              <a:buChar char="-"/>
            </a:pPr>
            <a:r>
              <a:rPr lang="es-MX" sz="1300" dirty="0">
                <a:latin typeface="Raleway" panose="020B0503030101060003" pitchFamily="34" charset="0"/>
                <a:ea typeface="Calibri" panose="020F0502020204030204" pitchFamily="34" charset="0"/>
                <a:cs typeface="Calibri" panose="020F0502020204030204" pitchFamily="34" charset="0"/>
              </a:rPr>
              <a:t>61 Aprovechamientos de tipo corriente</a:t>
            </a:r>
          </a:p>
          <a:p>
            <a:pPr algn="just">
              <a:lnSpc>
                <a:spcPct val="150000"/>
              </a:lnSpc>
            </a:pPr>
            <a:r>
              <a:rPr lang="es-MX" sz="1500" b="1" dirty="0">
                <a:latin typeface="Raleway" panose="020B0503030101060003" pitchFamily="34" charset="0"/>
                <a:ea typeface="Calibri" panose="020F0502020204030204" pitchFamily="34" charset="0"/>
                <a:cs typeface="Calibri" panose="020F0502020204030204" pitchFamily="34" charset="0"/>
              </a:rPr>
              <a:t>7. Ingresos por venta de bienes y servicios</a:t>
            </a:r>
            <a:endParaRPr lang="es-MX" sz="1500" dirty="0">
              <a:latin typeface="Raleway" panose="020B0503030101060003"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s-MX" sz="1500" dirty="0">
                <a:latin typeface="Raleway" panose="020B0503030101060003" pitchFamily="34" charset="0"/>
                <a:ea typeface="Calibri" panose="020F0502020204030204" pitchFamily="34" charset="0"/>
                <a:cs typeface="Calibri" panose="020F0502020204030204" pitchFamily="34" charset="0"/>
              </a:rPr>
              <a:t>Son recursos propios que obtienen las diversas entidades que conforman el sector paraestatal y gobierno central por sus actividades de producción y/o comercialización.</a:t>
            </a:r>
            <a:endParaRPr lang="es-MX" sz="1500" dirty="0">
              <a:latin typeface="Raleway" panose="020B0503030101060003" pitchFamily="34" charset="0"/>
              <a:ea typeface="Calibri" panose="020F0502020204030204" pitchFamily="34" charset="0"/>
              <a:cs typeface="Times New Roman" panose="02020603050405020304" pitchFamily="18" charset="0"/>
            </a:endParaRPr>
          </a:p>
          <a:p>
            <a:pPr marL="257175" indent="-257175" algn="just">
              <a:spcAft>
                <a:spcPts val="600"/>
              </a:spcAft>
              <a:buFont typeface="Calibri" panose="020F0502020204030204" pitchFamily="34" charset="0"/>
              <a:buChar char="-"/>
            </a:pPr>
            <a:r>
              <a:rPr lang="es-MX" sz="1300" dirty="0">
                <a:latin typeface="Raleway" panose="020B0503030101060003" pitchFamily="34" charset="0"/>
                <a:ea typeface="Calibri" panose="020F0502020204030204" pitchFamily="34" charset="0"/>
                <a:cs typeface="Calibri" panose="020F0502020204030204" pitchFamily="34" charset="0"/>
              </a:rPr>
              <a:t>71 Ingresos por ventas de bienes y servicios de instituciones públicas de seguridad social.</a:t>
            </a:r>
          </a:p>
          <a:p>
            <a:pPr marL="257175" indent="-257175" algn="just">
              <a:spcAft>
                <a:spcPts val="600"/>
              </a:spcAft>
              <a:buFont typeface="Calibri" panose="020F0502020204030204" pitchFamily="34" charset="0"/>
              <a:buChar char="-"/>
            </a:pPr>
            <a:r>
              <a:rPr lang="es-MX" sz="1300" dirty="0">
                <a:latin typeface="Raleway" panose="020B0503030101060003" pitchFamily="34" charset="0"/>
                <a:cs typeface="Calibri" panose="020F0502020204030204" pitchFamily="34" charset="0"/>
              </a:rPr>
              <a:t>78 Ingresos por Venta de Bienes y Prestación de Servicios de los Poderes Legislativo y Judicial, y de los Órganos Autónomos </a:t>
            </a:r>
          </a:p>
          <a:p>
            <a:pPr marL="257175" indent="-257175" algn="just">
              <a:spcAft>
                <a:spcPts val="600"/>
              </a:spcAft>
              <a:buFont typeface="Calibri" panose="020F0502020204030204" pitchFamily="34" charset="0"/>
              <a:buChar char="-"/>
            </a:pPr>
            <a:r>
              <a:rPr lang="es-MX" sz="1300" dirty="0">
                <a:latin typeface="Raleway" panose="020B0503030101060003" pitchFamily="34" charset="0"/>
                <a:cs typeface="Calibri" panose="020F0502020204030204" pitchFamily="34" charset="0"/>
              </a:rPr>
              <a:t>79 Otros Ingresos</a:t>
            </a:r>
          </a:p>
        </p:txBody>
      </p:sp>
      <p:sp>
        <p:nvSpPr>
          <p:cNvPr id="5" name="Título 1">
            <a:extLst>
              <a:ext uri="{FF2B5EF4-FFF2-40B4-BE49-F238E27FC236}">
                <a16:creationId xmlns:a16="http://schemas.microsoft.com/office/drawing/2014/main" id="{1B106ECE-B370-4052-807F-B8D9D7C775AC}"/>
              </a:ext>
            </a:extLst>
          </p:cNvPr>
          <p:cNvSpPr txBox="1">
            <a:spLocks/>
          </p:cNvSpPr>
          <p:nvPr/>
        </p:nvSpPr>
        <p:spPr>
          <a:xfrm>
            <a:off x="258288" y="849579"/>
            <a:ext cx="5637809" cy="446561"/>
          </a:xfrm>
          <a:prstGeom prst="rect">
            <a:avLst/>
          </a:prstGeom>
        </p:spPr>
        <p:txBody>
          <a:bodyP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s-MX" sz="2000" b="1" dirty="0">
                <a:latin typeface="Raleway" panose="020B0503030101060003" pitchFamily="34" charset="0"/>
              </a:rPr>
              <a:t>d. Relación de rubros y tipos</a:t>
            </a:r>
            <a:endParaRPr lang="es-MX" sz="2000" dirty="0"/>
          </a:p>
        </p:txBody>
      </p:sp>
      <p:sp>
        <p:nvSpPr>
          <p:cNvPr id="6" name="Título 1">
            <a:extLst>
              <a:ext uri="{FF2B5EF4-FFF2-40B4-BE49-F238E27FC236}">
                <a16:creationId xmlns:a16="http://schemas.microsoft.com/office/drawing/2014/main" id="{521CD389-945A-4A20-9DAA-0C92EC33963C}"/>
              </a:ext>
            </a:extLst>
          </p:cNvPr>
          <p:cNvSpPr txBox="1">
            <a:spLocks/>
          </p:cNvSpPr>
          <p:nvPr/>
        </p:nvSpPr>
        <p:spPr>
          <a:xfrm>
            <a:off x="0" y="173312"/>
            <a:ext cx="6593681" cy="491819"/>
          </a:xfrm>
          <a:prstGeom prst="rect">
            <a:avLst/>
          </a:prstGeom>
        </p:spPr>
        <p:txBody>
          <a:bodyP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000" b="1" dirty="0">
                <a:solidFill>
                  <a:schemeClr val="bg1"/>
                </a:solidFill>
                <a:latin typeface="Raleway" panose="020B0503030101060003" pitchFamily="34" charset="0"/>
              </a:rPr>
              <a:t>Clasificador por rubro de ingresos</a:t>
            </a:r>
            <a:endParaRPr lang="es-MX" sz="2000" dirty="0"/>
          </a:p>
        </p:txBody>
      </p:sp>
    </p:spTree>
    <p:extLst>
      <p:ext uri="{BB962C8B-B14F-4D97-AF65-F5344CB8AC3E}">
        <p14:creationId xmlns:p14="http://schemas.microsoft.com/office/powerpoint/2010/main" val="2439266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58288" y="1310783"/>
            <a:ext cx="8354291" cy="5009064"/>
          </a:xfrm>
          <a:prstGeom prst="rect">
            <a:avLst/>
          </a:prstGeom>
        </p:spPr>
        <p:txBody>
          <a:bodyPr wrap="square">
            <a:spAutoFit/>
          </a:bodyPr>
          <a:lstStyle/>
          <a:p>
            <a:pPr algn="just">
              <a:lnSpc>
                <a:spcPct val="150000"/>
              </a:lnSpc>
              <a:spcAft>
                <a:spcPts val="600"/>
              </a:spcAft>
            </a:pPr>
            <a:r>
              <a:rPr lang="es-MX" sz="1500" b="1" dirty="0">
                <a:latin typeface="Raleway" panose="020B0503030101060003" pitchFamily="34" charset="0"/>
                <a:ea typeface="Calibri" panose="020F0502020204030204" pitchFamily="34" charset="0"/>
                <a:cs typeface="Calibri" panose="020F0502020204030204" pitchFamily="34" charset="0"/>
              </a:rPr>
              <a:t>8. Participaciones y aportaciones</a:t>
            </a:r>
            <a:endParaRPr lang="es-MX" sz="1500" dirty="0">
              <a:latin typeface="Raleway" panose="020B0503030101060003"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s-MX" sz="1500" dirty="0">
                <a:latin typeface="Raleway" panose="020B0503030101060003" pitchFamily="34" charset="0"/>
                <a:ea typeface="Calibri" panose="020F0502020204030204" pitchFamily="34" charset="0"/>
                <a:cs typeface="Calibri" panose="020F0502020204030204" pitchFamily="34" charset="0"/>
              </a:rPr>
              <a:t>Recursos recibidos en concepto de participaciones y aportaciones por las entidades federativas y los municipios. Incluye los recursos que se reciben y están destinados a la ejecución de programas federales y estatales a través de las entidades federativas mediante la reasignación de responsabilidades y recursos presupuestarios, en los términos de los convenios que se celebren.</a:t>
            </a:r>
            <a:endParaRPr lang="es-MX" sz="1500" dirty="0">
              <a:latin typeface="Raleway" panose="020B0503030101060003" pitchFamily="34" charset="0"/>
              <a:ea typeface="Calibri" panose="020F0502020204030204" pitchFamily="34" charset="0"/>
              <a:cs typeface="Times New Roman" panose="02020603050405020304" pitchFamily="18" charset="0"/>
            </a:endParaRPr>
          </a:p>
          <a:p>
            <a:pPr marL="257175" indent="-257175" algn="just">
              <a:buFont typeface="Calibri" panose="020F0502020204030204" pitchFamily="34" charset="0"/>
              <a:buChar char="-"/>
            </a:pPr>
            <a:r>
              <a:rPr lang="es-MX" sz="1300" dirty="0">
                <a:latin typeface="Raleway" panose="020B0503030101060003" pitchFamily="34" charset="0"/>
                <a:ea typeface="Calibri" panose="020F0502020204030204" pitchFamily="34" charset="0"/>
                <a:cs typeface="Calibri" panose="020F0502020204030204" pitchFamily="34" charset="0"/>
              </a:rPr>
              <a:t>81 Participaciones</a:t>
            </a:r>
          </a:p>
          <a:p>
            <a:pPr marL="257175" indent="-257175" algn="just">
              <a:buFont typeface="Calibri" panose="020F0502020204030204" pitchFamily="34" charset="0"/>
              <a:buChar char="-"/>
            </a:pPr>
            <a:r>
              <a:rPr lang="es-MX" sz="1300" dirty="0">
                <a:latin typeface="Raleway" panose="020B0503030101060003" pitchFamily="34" charset="0"/>
                <a:ea typeface="Calibri" panose="020F0502020204030204" pitchFamily="34" charset="0"/>
                <a:cs typeface="Calibri" panose="020F0502020204030204" pitchFamily="34" charset="0"/>
              </a:rPr>
              <a:t>83 Convenios</a:t>
            </a:r>
          </a:p>
          <a:p>
            <a:pPr algn="just">
              <a:lnSpc>
                <a:spcPct val="150000"/>
              </a:lnSpc>
            </a:pPr>
            <a:r>
              <a:rPr lang="es-MX" sz="1500" b="1" dirty="0">
                <a:latin typeface="Raleway" panose="020B0503030101060003" pitchFamily="34" charset="0"/>
                <a:ea typeface="Calibri" panose="020F0502020204030204" pitchFamily="34" charset="0"/>
                <a:cs typeface="Calibri" panose="020F0502020204030204" pitchFamily="34" charset="0"/>
              </a:rPr>
              <a:t>9. Transferencias, asignaciones, subsidios y otras ayudas</a:t>
            </a:r>
            <a:endParaRPr lang="es-MX" sz="1500" dirty="0">
              <a:latin typeface="Raleway" panose="020B0503030101060003"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s-MX" sz="1500" dirty="0">
                <a:latin typeface="Raleway" panose="020B0503030101060003" pitchFamily="34" charset="0"/>
                <a:ea typeface="Calibri" panose="020F0502020204030204" pitchFamily="34" charset="0"/>
                <a:cs typeface="Calibri" panose="020F0502020204030204" pitchFamily="34" charset="0"/>
              </a:rPr>
              <a:t>Recursos recibidos en forma directa o indirecta a los sectores público, privado y externo, organismos y empresas paraestatales y apoyos como parte de su política económica y social, de acuerdo a las estrategias y prioridades de desarrollo para el sostenimiento y desempeño de sus actividades.</a:t>
            </a:r>
            <a:endParaRPr lang="es-MX" sz="1500" dirty="0">
              <a:latin typeface="Raleway" panose="020B0503030101060003" pitchFamily="34" charset="0"/>
              <a:ea typeface="Calibri" panose="020F0502020204030204" pitchFamily="34" charset="0"/>
              <a:cs typeface="Times New Roman" panose="02020603050405020304" pitchFamily="18" charset="0"/>
            </a:endParaRPr>
          </a:p>
          <a:p>
            <a:pPr marL="257175" indent="-257175">
              <a:spcAft>
                <a:spcPts val="600"/>
              </a:spcAft>
              <a:buFont typeface="Calibri" panose="020F0502020204030204" pitchFamily="34" charset="0"/>
              <a:buChar char="-"/>
            </a:pPr>
            <a:r>
              <a:rPr lang="es-MX" sz="1300" dirty="0">
                <a:latin typeface="Raleway" panose="020B0503030101060003" pitchFamily="34" charset="0"/>
                <a:ea typeface="Calibri" panose="020F0502020204030204" pitchFamily="34" charset="0"/>
                <a:cs typeface="Calibri" panose="020F0502020204030204" pitchFamily="34" charset="0"/>
              </a:rPr>
              <a:t>91 Transferencias Internas y Asignaciones</a:t>
            </a:r>
          </a:p>
          <a:p>
            <a:pPr marL="257175" indent="-257175">
              <a:spcAft>
                <a:spcPts val="600"/>
              </a:spcAft>
              <a:buFont typeface="Calibri" panose="020F0502020204030204" pitchFamily="34" charset="0"/>
              <a:buChar char="-"/>
            </a:pPr>
            <a:r>
              <a:rPr lang="es-MX" sz="1300" dirty="0">
                <a:latin typeface="Raleway" panose="020B0503030101060003" pitchFamily="34" charset="0"/>
                <a:ea typeface="Calibri" panose="020F0502020204030204" pitchFamily="34" charset="0"/>
                <a:cs typeface="Calibri" panose="020F0502020204030204" pitchFamily="34" charset="0"/>
              </a:rPr>
              <a:t>93 Subsidios y Subvenciones</a:t>
            </a:r>
          </a:p>
        </p:txBody>
      </p:sp>
      <p:sp>
        <p:nvSpPr>
          <p:cNvPr id="5" name="Título 1">
            <a:extLst>
              <a:ext uri="{FF2B5EF4-FFF2-40B4-BE49-F238E27FC236}">
                <a16:creationId xmlns:a16="http://schemas.microsoft.com/office/drawing/2014/main" id="{444222C7-1826-4629-83ED-FE86D9CC3DA9}"/>
              </a:ext>
            </a:extLst>
          </p:cNvPr>
          <p:cNvSpPr txBox="1">
            <a:spLocks/>
          </p:cNvSpPr>
          <p:nvPr/>
        </p:nvSpPr>
        <p:spPr>
          <a:xfrm>
            <a:off x="258288" y="849579"/>
            <a:ext cx="5637809" cy="446561"/>
          </a:xfrm>
          <a:prstGeom prst="rect">
            <a:avLst/>
          </a:prstGeom>
        </p:spPr>
        <p:txBody>
          <a:bodyP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s-MX" sz="2000" b="1" dirty="0">
                <a:latin typeface="Raleway" panose="020B0503030101060003" pitchFamily="34" charset="0"/>
              </a:rPr>
              <a:t>d. Relación de rubros y tipos</a:t>
            </a:r>
            <a:endParaRPr lang="es-MX" sz="2000" dirty="0"/>
          </a:p>
        </p:txBody>
      </p:sp>
      <p:sp>
        <p:nvSpPr>
          <p:cNvPr id="6" name="Título 1">
            <a:extLst>
              <a:ext uri="{FF2B5EF4-FFF2-40B4-BE49-F238E27FC236}">
                <a16:creationId xmlns:a16="http://schemas.microsoft.com/office/drawing/2014/main" id="{553DB7D8-9C92-4B5C-9499-E0AFF6B6CA67}"/>
              </a:ext>
            </a:extLst>
          </p:cNvPr>
          <p:cNvSpPr txBox="1">
            <a:spLocks/>
          </p:cNvSpPr>
          <p:nvPr/>
        </p:nvSpPr>
        <p:spPr>
          <a:xfrm>
            <a:off x="0" y="173312"/>
            <a:ext cx="6593681" cy="491819"/>
          </a:xfrm>
          <a:prstGeom prst="rect">
            <a:avLst/>
          </a:prstGeom>
        </p:spPr>
        <p:txBody>
          <a:bodyP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000" b="1" dirty="0">
                <a:solidFill>
                  <a:schemeClr val="bg1"/>
                </a:solidFill>
                <a:latin typeface="Raleway" panose="020B0503030101060003" pitchFamily="34" charset="0"/>
              </a:rPr>
              <a:t>Clasificador por rubro de ingresos</a:t>
            </a:r>
            <a:endParaRPr lang="es-MX" sz="2000" dirty="0"/>
          </a:p>
        </p:txBody>
      </p:sp>
    </p:spTree>
    <p:extLst>
      <p:ext uri="{BB962C8B-B14F-4D97-AF65-F5344CB8AC3E}">
        <p14:creationId xmlns:p14="http://schemas.microsoft.com/office/powerpoint/2010/main" val="578788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58288" y="1313720"/>
            <a:ext cx="8585860" cy="3147015"/>
          </a:xfrm>
          <a:prstGeom prst="rect">
            <a:avLst/>
          </a:prstGeom>
        </p:spPr>
        <p:txBody>
          <a:bodyPr wrap="square">
            <a:spAutoFit/>
          </a:bodyPr>
          <a:lstStyle/>
          <a:p>
            <a:pPr algn="just">
              <a:lnSpc>
                <a:spcPct val="150000"/>
              </a:lnSpc>
              <a:spcAft>
                <a:spcPts val="600"/>
              </a:spcAft>
            </a:pPr>
            <a:r>
              <a:rPr lang="es-MX" sz="1500" b="1" dirty="0">
                <a:latin typeface="Raleway" panose="020B0503030101060003" pitchFamily="34" charset="0"/>
                <a:ea typeface="Calibri" panose="020F0502020204030204" pitchFamily="34" charset="0"/>
                <a:cs typeface="Calibri" panose="020F0502020204030204" pitchFamily="34" charset="0"/>
              </a:rPr>
              <a:t>0. Ingresos derivados de financiamiento</a:t>
            </a:r>
            <a:endParaRPr lang="es-MX" sz="1500" dirty="0">
              <a:latin typeface="Raleway" panose="020B0503030101060003"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s-MX" sz="1500" dirty="0">
                <a:latin typeface="Raleway" panose="020B0503030101060003" pitchFamily="34" charset="0"/>
                <a:ea typeface="Calibri" panose="020F0502020204030204" pitchFamily="34" charset="0"/>
                <a:cs typeface="Calibri" panose="020F0502020204030204" pitchFamily="34" charset="0"/>
              </a:rPr>
              <a:t>Son los ingresos obtenidos por la celebración de empréstitos internos y externos, autorizados o ratificados por el H. Congreso de la Unión y Congresos de los Estados y Asamblea Legislativa del Distrito Federal. Siendo principalmente los créditos por instrumento de emisiones en los mercados nacionales e internacionales de capital, organismos financieros internacionales, créditos bilaterales y otras fuentes. Asimismo, incluye los financiamientos derivados del rescate y/o aplicación de activos financieros. </a:t>
            </a:r>
            <a:endParaRPr lang="es-MX" sz="1500" dirty="0">
              <a:latin typeface="Raleway" panose="020B0503030101060003" pitchFamily="34" charset="0"/>
              <a:ea typeface="Calibri" panose="020F0502020204030204" pitchFamily="34" charset="0"/>
              <a:cs typeface="Times New Roman" panose="02020603050405020304" pitchFamily="18" charset="0"/>
            </a:endParaRPr>
          </a:p>
          <a:p>
            <a:pPr marL="257175" indent="-257175" algn="just">
              <a:spcAft>
                <a:spcPts val="600"/>
              </a:spcAft>
              <a:buFont typeface="Calibri" panose="020F0502020204030204" pitchFamily="34" charset="0"/>
              <a:buChar char="-"/>
            </a:pPr>
            <a:r>
              <a:rPr lang="es-MX" sz="1300" dirty="0">
                <a:latin typeface="Raleway" panose="020B0503030101060003" pitchFamily="34" charset="0"/>
                <a:ea typeface="Calibri" panose="020F0502020204030204" pitchFamily="34" charset="0"/>
                <a:cs typeface="Calibri" panose="020F0502020204030204" pitchFamily="34" charset="0"/>
              </a:rPr>
              <a:t>01 Endeudamiento interno</a:t>
            </a:r>
          </a:p>
          <a:p>
            <a:pPr marL="257175" indent="-257175" algn="just">
              <a:spcAft>
                <a:spcPts val="600"/>
              </a:spcAft>
              <a:buFont typeface="Calibri" panose="020F0502020204030204" pitchFamily="34" charset="0"/>
              <a:buChar char="-"/>
            </a:pPr>
            <a:r>
              <a:rPr lang="es-MX" sz="1300" dirty="0">
                <a:latin typeface="Raleway" panose="020B0503030101060003" pitchFamily="34" charset="0"/>
                <a:ea typeface="Calibri" panose="020F0502020204030204" pitchFamily="34" charset="0"/>
                <a:cs typeface="Calibri" panose="020F0502020204030204" pitchFamily="34" charset="0"/>
              </a:rPr>
              <a:t>02 Endeudamiento externo</a:t>
            </a:r>
          </a:p>
        </p:txBody>
      </p:sp>
      <p:sp>
        <p:nvSpPr>
          <p:cNvPr id="5" name="Título 1">
            <a:extLst>
              <a:ext uri="{FF2B5EF4-FFF2-40B4-BE49-F238E27FC236}">
                <a16:creationId xmlns:a16="http://schemas.microsoft.com/office/drawing/2014/main" id="{E4D172E9-3B78-4276-9191-5EDF90130E6B}"/>
              </a:ext>
            </a:extLst>
          </p:cNvPr>
          <p:cNvSpPr txBox="1">
            <a:spLocks/>
          </p:cNvSpPr>
          <p:nvPr/>
        </p:nvSpPr>
        <p:spPr>
          <a:xfrm>
            <a:off x="258288" y="849579"/>
            <a:ext cx="5637809" cy="446561"/>
          </a:xfrm>
          <a:prstGeom prst="rect">
            <a:avLst/>
          </a:prstGeom>
        </p:spPr>
        <p:txBody>
          <a:bodyP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s-MX" sz="2000" b="1" dirty="0">
                <a:latin typeface="Raleway" panose="020B0503030101060003" pitchFamily="34" charset="0"/>
              </a:rPr>
              <a:t>d. Relación de rubros y tipos</a:t>
            </a:r>
            <a:endParaRPr lang="es-MX" sz="2000" dirty="0"/>
          </a:p>
        </p:txBody>
      </p:sp>
      <p:sp>
        <p:nvSpPr>
          <p:cNvPr id="6" name="Título 1">
            <a:extLst>
              <a:ext uri="{FF2B5EF4-FFF2-40B4-BE49-F238E27FC236}">
                <a16:creationId xmlns:a16="http://schemas.microsoft.com/office/drawing/2014/main" id="{E6373DE3-65EB-42F2-9147-5F5D02EEAB3D}"/>
              </a:ext>
            </a:extLst>
          </p:cNvPr>
          <p:cNvSpPr txBox="1">
            <a:spLocks/>
          </p:cNvSpPr>
          <p:nvPr/>
        </p:nvSpPr>
        <p:spPr>
          <a:xfrm>
            <a:off x="0" y="173312"/>
            <a:ext cx="6593681" cy="491819"/>
          </a:xfrm>
          <a:prstGeom prst="rect">
            <a:avLst/>
          </a:prstGeom>
        </p:spPr>
        <p:txBody>
          <a:bodyP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000" b="1" dirty="0">
                <a:solidFill>
                  <a:schemeClr val="bg1"/>
                </a:solidFill>
                <a:latin typeface="Raleway" panose="020B0503030101060003" pitchFamily="34" charset="0"/>
              </a:rPr>
              <a:t>Clasificador por rubro de ingresos</a:t>
            </a:r>
            <a:endParaRPr lang="es-MX" sz="2000" dirty="0"/>
          </a:p>
        </p:txBody>
      </p:sp>
    </p:spTree>
    <p:extLst>
      <p:ext uri="{BB962C8B-B14F-4D97-AF65-F5344CB8AC3E}">
        <p14:creationId xmlns:p14="http://schemas.microsoft.com/office/powerpoint/2010/main" val="1843696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02EB59C1-E0D5-45E9-B59F-178BF2AE0ABE}"/>
              </a:ext>
            </a:extLst>
          </p:cNvPr>
          <p:cNvSpPr txBox="1">
            <a:spLocks/>
          </p:cNvSpPr>
          <p:nvPr/>
        </p:nvSpPr>
        <p:spPr>
          <a:xfrm>
            <a:off x="0" y="173312"/>
            <a:ext cx="6593681" cy="491819"/>
          </a:xfrm>
          <a:prstGeom prst="rect">
            <a:avLst/>
          </a:prstGeom>
        </p:spPr>
        <p:txBody>
          <a:bodyP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000" b="1" dirty="0">
                <a:solidFill>
                  <a:schemeClr val="bg1"/>
                </a:solidFill>
                <a:latin typeface="Raleway" panose="020B0503030101060003" pitchFamily="34" charset="0"/>
              </a:rPr>
              <a:t>Clasificador por fuentes de financiamiento</a:t>
            </a:r>
            <a:endParaRPr lang="es-MX" sz="2000" dirty="0"/>
          </a:p>
        </p:txBody>
      </p:sp>
      <p:sp>
        <p:nvSpPr>
          <p:cNvPr id="12" name="Marcador de contenido 2">
            <a:extLst>
              <a:ext uri="{FF2B5EF4-FFF2-40B4-BE49-F238E27FC236}">
                <a16:creationId xmlns:a16="http://schemas.microsoft.com/office/drawing/2014/main" id="{2108CF20-476A-4632-9CBB-1D0857954B3B}"/>
              </a:ext>
            </a:extLst>
          </p:cNvPr>
          <p:cNvSpPr txBox="1">
            <a:spLocks/>
          </p:cNvSpPr>
          <p:nvPr/>
        </p:nvSpPr>
        <p:spPr>
          <a:xfrm>
            <a:off x="225746" y="917475"/>
            <a:ext cx="8621134" cy="5607612"/>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just">
              <a:buNone/>
            </a:pPr>
            <a:r>
              <a:rPr lang="es-MX" b="1" dirty="0">
                <a:solidFill>
                  <a:schemeClr val="tx1"/>
                </a:solidFill>
                <a:latin typeface="Raleway" panose="020B0503030101060003" pitchFamily="34" charset="0"/>
              </a:rPr>
              <a:t>ANTECEDENTES</a:t>
            </a:r>
          </a:p>
          <a:p>
            <a:pPr algn="just"/>
            <a:r>
              <a:rPr lang="es-MX" b="1" dirty="0">
                <a:solidFill>
                  <a:schemeClr val="tx1"/>
                </a:solidFill>
                <a:latin typeface="Raleway" panose="020B0503030101060003" pitchFamily="34" charset="0"/>
              </a:rPr>
              <a:t>31.12.2008 – Ley </a:t>
            </a:r>
            <a:r>
              <a:rPr lang="es-MX" dirty="0">
                <a:solidFill>
                  <a:schemeClr val="tx1"/>
                </a:solidFill>
                <a:latin typeface="Raleway" panose="020B0503030101060003" pitchFamily="34" charset="0"/>
              </a:rPr>
              <a:t>General de Contabilidad Gubernamental (</a:t>
            </a:r>
            <a:r>
              <a:rPr lang="es-MX" b="1" dirty="0">
                <a:solidFill>
                  <a:schemeClr val="tx1"/>
                </a:solidFill>
                <a:latin typeface="Raleway" panose="020B0503030101060003" pitchFamily="34" charset="0"/>
              </a:rPr>
              <a:t>LGCG</a:t>
            </a:r>
            <a:r>
              <a:rPr lang="es-MX" dirty="0">
                <a:solidFill>
                  <a:schemeClr val="tx1"/>
                </a:solidFill>
                <a:latin typeface="Raleway" panose="020B0503030101060003" pitchFamily="34" charset="0"/>
              </a:rPr>
              <a:t>)</a:t>
            </a:r>
          </a:p>
          <a:p>
            <a:pPr algn="just"/>
            <a:r>
              <a:rPr lang="es-MX" b="1" dirty="0">
                <a:solidFill>
                  <a:schemeClr val="tx1"/>
                </a:solidFill>
                <a:latin typeface="Raleway" panose="020B0503030101060003" pitchFamily="34" charset="0"/>
              </a:rPr>
              <a:t>Objeto:</a:t>
            </a:r>
            <a:r>
              <a:rPr lang="es-MX" dirty="0">
                <a:solidFill>
                  <a:schemeClr val="tx1"/>
                </a:solidFill>
                <a:latin typeface="Raleway" panose="020B0503030101060003" pitchFamily="34" charset="0"/>
              </a:rPr>
              <a:t> Establecer los criterios generales que regirán la Contabilidad Gubernamental y la emisión de información financiera de los entes públicos, con el fin de lograr su adecuada armonización, para facilitar a los entes públicos el registro y la fiscalización de los activos, pasivos, ingresos y gastos y, en general, contribuir a medir la eficacia, economía y eficiencia del gasto e ingreso públicos.</a:t>
            </a:r>
          </a:p>
          <a:p>
            <a:pPr algn="just"/>
            <a:r>
              <a:rPr lang="es-MX" dirty="0">
                <a:solidFill>
                  <a:schemeClr val="tx1"/>
                </a:solidFill>
                <a:latin typeface="Raleway" panose="020B0503030101060003" pitchFamily="34" charset="0"/>
              </a:rPr>
              <a:t>E</a:t>
            </a:r>
            <a:r>
              <a:rPr lang="es-MX" b="1" dirty="0">
                <a:solidFill>
                  <a:schemeClr val="tx1"/>
                </a:solidFill>
                <a:latin typeface="Raleway" panose="020B0503030101060003" pitchFamily="34" charset="0"/>
              </a:rPr>
              <a:t>s de observancia obligatoria para las 3 instancias de gobierno, así como para toda dependencia de la administración pública.</a:t>
            </a:r>
          </a:p>
          <a:p>
            <a:pPr algn="just"/>
            <a:r>
              <a:rPr lang="es-MX" b="1" dirty="0">
                <a:solidFill>
                  <a:schemeClr val="tx1"/>
                </a:solidFill>
                <a:latin typeface="Raleway" panose="020B0503030101060003" pitchFamily="34" charset="0"/>
              </a:rPr>
              <a:t>CONAC: Consejo Nacional de Armonización Contable. </a:t>
            </a:r>
            <a:r>
              <a:rPr lang="es-MX" dirty="0">
                <a:solidFill>
                  <a:schemeClr val="tx1"/>
                </a:solidFill>
                <a:latin typeface="Raleway" panose="020B0503030101060003" pitchFamily="34" charset="0"/>
              </a:rPr>
              <a:t>tiene por objeto la emisión de las normas contables y lineamientos para la generación de información financiera que aplicarán los entes públicos.</a:t>
            </a:r>
          </a:p>
          <a:p>
            <a:pPr algn="just"/>
            <a:r>
              <a:rPr lang="es-MX" b="1" dirty="0">
                <a:solidFill>
                  <a:schemeClr val="tx1"/>
                </a:solidFill>
                <a:latin typeface="Raleway" panose="020B0503030101060003" pitchFamily="34" charset="0"/>
              </a:rPr>
              <a:t>02.01.2013 - S</a:t>
            </a:r>
            <a:r>
              <a:rPr lang="es-MX" dirty="0">
                <a:solidFill>
                  <a:schemeClr val="tx1"/>
                </a:solidFill>
                <a:latin typeface="Raleway" panose="020B0503030101060003" pitchFamily="34" charset="0"/>
              </a:rPr>
              <a:t>e emite el Clasificador por Fuentes de Financiamiento.</a:t>
            </a:r>
          </a:p>
          <a:p>
            <a:pPr marL="0" indent="0" algn="just">
              <a:buNone/>
            </a:pPr>
            <a:r>
              <a:rPr lang="es-MX" b="1" dirty="0">
                <a:solidFill>
                  <a:schemeClr val="tx1"/>
                </a:solidFill>
                <a:latin typeface="Raleway" panose="020B0503030101060003" pitchFamily="34" charset="0"/>
              </a:rPr>
              <a:t>    Referencia: </a:t>
            </a:r>
            <a:r>
              <a:rPr lang="es-MX" dirty="0">
                <a:solidFill>
                  <a:schemeClr val="tx1"/>
                </a:solidFill>
                <a:latin typeface="Raleway" panose="020B0503030101060003" pitchFamily="34" charset="0"/>
              </a:rPr>
              <a:t>Artículos 41 y Tercero Transitorio Fracción III de la LGCG </a:t>
            </a:r>
          </a:p>
          <a:p>
            <a:pPr algn="just"/>
            <a:endParaRPr lang="es-MX" b="1" dirty="0">
              <a:solidFill>
                <a:schemeClr val="tx1"/>
              </a:solidFill>
              <a:latin typeface="Raleway" panose="020B0503030101060003" pitchFamily="34" charset="0"/>
            </a:endParaRPr>
          </a:p>
        </p:txBody>
      </p:sp>
    </p:spTree>
    <p:extLst>
      <p:ext uri="{BB962C8B-B14F-4D97-AF65-F5344CB8AC3E}">
        <p14:creationId xmlns:p14="http://schemas.microsoft.com/office/powerpoint/2010/main" val="1795450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02EB59C1-E0D5-45E9-B59F-178BF2AE0ABE}"/>
              </a:ext>
            </a:extLst>
          </p:cNvPr>
          <p:cNvSpPr txBox="1">
            <a:spLocks/>
          </p:cNvSpPr>
          <p:nvPr/>
        </p:nvSpPr>
        <p:spPr>
          <a:xfrm>
            <a:off x="0" y="173312"/>
            <a:ext cx="6593681" cy="491819"/>
          </a:xfrm>
          <a:prstGeom prst="rect">
            <a:avLst/>
          </a:prstGeom>
        </p:spPr>
        <p:txBody>
          <a:bodyP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000" b="1" dirty="0">
                <a:solidFill>
                  <a:schemeClr val="bg1"/>
                </a:solidFill>
                <a:latin typeface="Raleway" panose="020B0503030101060003" pitchFamily="34" charset="0"/>
              </a:rPr>
              <a:t>Clasificador por fuentes de financiamiento</a:t>
            </a:r>
            <a:endParaRPr lang="es-MX" sz="2000" dirty="0"/>
          </a:p>
        </p:txBody>
      </p:sp>
      <p:sp>
        <p:nvSpPr>
          <p:cNvPr id="12" name="Marcador de contenido 2">
            <a:extLst>
              <a:ext uri="{FF2B5EF4-FFF2-40B4-BE49-F238E27FC236}">
                <a16:creationId xmlns:a16="http://schemas.microsoft.com/office/drawing/2014/main" id="{2108CF20-476A-4632-9CBB-1D0857954B3B}"/>
              </a:ext>
            </a:extLst>
          </p:cNvPr>
          <p:cNvSpPr txBox="1">
            <a:spLocks/>
          </p:cNvSpPr>
          <p:nvPr/>
        </p:nvSpPr>
        <p:spPr>
          <a:xfrm>
            <a:off x="225746" y="917475"/>
            <a:ext cx="8621134" cy="5607612"/>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just">
              <a:buNone/>
            </a:pPr>
            <a:r>
              <a:rPr lang="es-MX" b="1" dirty="0">
                <a:solidFill>
                  <a:schemeClr val="tx1"/>
                </a:solidFill>
                <a:latin typeface="Raleway" panose="020B0503030101060003"/>
              </a:rPr>
              <a:t>INTRODUCCIÓN</a:t>
            </a:r>
          </a:p>
          <a:p>
            <a:pPr marL="0" indent="0" algn="just">
              <a:buNone/>
            </a:pPr>
            <a:r>
              <a:rPr lang="es-MX" dirty="0">
                <a:solidFill>
                  <a:schemeClr val="tx1"/>
                </a:solidFill>
                <a:latin typeface="Raleway" panose="020B0503030101060003"/>
              </a:rPr>
              <a:t>La clasificación por fuentes de financiamiento consiste en presentar los gastos públicos según los agregados genéricos de los recursos empleados para su financiamiento. </a:t>
            </a:r>
          </a:p>
          <a:p>
            <a:pPr marL="0" indent="0" algn="just">
              <a:buNone/>
            </a:pPr>
            <a:r>
              <a:rPr lang="es-MX" dirty="0">
                <a:solidFill>
                  <a:schemeClr val="tx1"/>
                </a:solidFill>
                <a:latin typeface="Raleway" panose="020B0503030101060003"/>
              </a:rPr>
              <a:t>Esta clasificación permite identificar las fuentes u orígenes de los ingresos que financian los egresos y precisar la orientación específica de cada fuente a efecto de controlar su aplicación. </a:t>
            </a:r>
          </a:p>
          <a:p>
            <a:pPr marL="0" indent="0" algn="just">
              <a:buNone/>
            </a:pPr>
            <a:r>
              <a:rPr lang="es-MX" dirty="0">
                <a:solidFill>
                  <a:schemeClr val="tx1"/>
                </a:solidFill>
                <a:latin typeface="Raleway" panose="020B0503030101060003"/>
              </a:rPr>
              <a:t>Las unidades administrativas o instancias competentes de cada ámbito de gobierno, podrán desagregar de acuerdo a sus necesidades este clasificador, a partir de la estructura básica que se está presentando (2 dígitos). </a:t>
            </a:r>
            <a:endParaRPr lang="es-MX" b="1" dirty="0">
              <a:solidFill>
                <a:schemeClr val="tx1"/>
              </a:solidFill>
              <a:latin typeface="Raleway" panose="020B0503030101060003"/>
            </a:endParaRPr>
          </a:p>
        </p:txBody>
      </p:sp>
    </p:spTree>
    <p:extLst>
      <p:ext uri="{BB962C8B-B14F-4D97-AF65-F5344CB8AC3E}">
        <p14:creationId xmlns:p14="http://schemas.microsoft.com/office/powerpoint/2010/main" val="63825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5"/>
          <p:cNvSpPr/>
          <p:nvPr/>
        </p:nvSpPr>
        <p:spPr>
          <a:xfrm>
            <a:off x="196144" y="942283"/>
            <a:ext cx="8585860" cy="5786199"/>
          </a:xfrm>
          <a:prstGeom prst="rect">
            <a:avLst/>
          </a:prstGeom>
        </p:spPr>
        <p:txBody>
          <a:bodyPr wrap="square">
            <a:spAutoFit/>
          </a:bodyPr>
          <a:lstStyle/>
          <a:p>
            <a:pPr algn="just">
              <a:spcAft>
                <a:spcPts val="600"/>
              </a:spcAft>
            </a:pPr>
            <a:r>
              <a:rPr lang="es-MX" sz="2000" b="1" dirty="0">
                <a:latin typeface="Raleway" panose="020B0503030101060003"/>
              </a:rPr>
              <a:t>RELACIÓN DE FUENTES DE FINANCIAMIENTO</a:t>
            </a:r>
          </a:p>
          <a:p>
            <a:pPr algn="just">
              <a:spcAft>
                <a:spcPts val="600"/>
              </a:spcAft>
            </a:pPr>
            <a:endParaRPr lang="es-MX" sz="1000" dirty="0">
              <a:latin typeface="Raleway" panose="020B0503030101060003" pitchFamily="34" charset="0"/>
              <a:ea typeface="Calibri" panose="020F0502020204030204" pitchFamily="34" charset="0"/>
              <a:cs typeface="Calibri" panose="020F0502020204030204" pitchFamily="34" charset="0"/>
            </a:endParaRPr>
          </a:p>
          <a:p>
            <a:pPr algn="just">
              <a:spcAft>
                <a:spcPts val="600"/>
              </a:spcAft>
            </a:pPr>
            <a:r>
              <a:rPr lang="es-MX" sz="2000" dirty="0">
                <a:latin typeface="Raleway" panose="020B0503030101060003" pitchFamily="34" charset="0"/>
                <a:ea typeface="Calibri" panose="020F0502020204030204" pitchFamily="34" charset="0"/>
                <a:cs typeface="Calibri" panose="020F0502020204030204" pitchFamily="34" charset="0"/>
              </a:rPr>
              <a:t>Para el ejercicio fiscal 2018, de acuerdo con la  última reforma del </a:t>
            </a:r>
            <a:r>
              <a:rPr lang="es-MX" sz="2000" b="1" dirty="0">
                <a:latin typeface="Raleway" panose="020B0503030101060003" pitchFamily="34" charset="0"/>
                <a:ea typeface="Calibri" panose="020F0502020204030204" pitchFamily="34" charset="0"/>
                <a:cs typeface="Calibri" panose="020F0502020204030204" pitchFamily="34" charset="0"/>
              </a:rPr>
              <a:t>Clasificador por Fuentes de Financiamiento </a:t>
            </a:r>
            <a:r>
              <a:rPr lang="es-MX" sz="2000" dirty="0">
                <a:latin typeface="Raleway" panose="020B0503030101060003" pitchFamily="34" charset="0"/>
                <a:ea typeface="Calibri" panose="020F0502020204030204" pitchFamily="34" charset="0"/>
                <a:cs typeface="Calibri" panose="020F0502020204030204" pitchFamily="34" charset="0"/>
              </a:rPr>
              <a:t>por el </a:t>
            </a:r>
            <a:r>
              <a:rPr lang="es-MX" sz="2000" b="1" dirty="0">
                <a:latin typeface="Raleway" panose="020B0503030101060003" pitchFamily="34" charset="0"/>
                <a:ea typeface="Calibri" panose="020F0502020204030204" pitchFamily="34" charset="0"/>
                <a:cs typeface="Calibri" panose="020F0502020204030204" pitchFamily="34" charset="0"/>
              </a:rPr>
              <a:t>CONAC </a:t>
            </a:r>
            <a:r>
              <a:rPr lang="es-MX" sz="2000" dirty="0">
                <a:latin typeface="Raleway" panose="020B0503030101060003" pitchFamily="34" charset="0"/>
                <a:ea typeface="Calibri" panose="020F0502020204030204" pitchFamily="34" charset="0"/>
                <a:cs typeface="Calibri" panose="020F0502020204030204" pitchFamily="34" charset="0"/>
              </a:rPr>
              <a:t>(20.12.2016), se incorporarán para efectos de fiscalización de los recursos, la siguiente clasificación:</a:t>
            </a:r>
          </a:p>
          <a:p>
            <a:pPr marL="257175" indent="-257175" algn="just">
              <a:spcAft>
                <a:spcPts val="600"/>
              </a:spcAft>
              <a:buAutoNum type="arabicPeriod"/>
            </a:pPr>
            <a:r>
              <a:rPr lang="es-MX" sz="1500" b="1" dirty="0">
                <a:latin typeface="Raleway" panose="020B0503030101060003" pitchFamily="34" charset="0"/>
                <a:ea typeface="Calibri" panose="020F0502020204030204" pitchFamily="34" charset="0"/>
                <a:cs typeface="Calibri" panose="020F0502020204030204" pitchFamily="34" charset="0"/>
              </a:rPr>
              <a:t>No etiquetado</a:t>
            </a:r>
          </a:p>
          <a:p>
            <a:pPr lvl="1" algn="just">
              <a:spcAft>
                <a:spcPts val="600"/>
              </a:spcAft>
            </a:pPr>
            <a:r>
              <a:rPr lang="es-MX" sz="1500" b="1" dirty="0">
                <a:latin typeface="Raleway" panose="020B0503030101060003" pitchFamily="34" charset="0"/>
                <a:ea typeface="Calibri" panose="020F0502020204030204" pitchFamily="34" charset="0"/>
                <a:cs typeface="Calibri" panose="020F0502020204030204" pitchFamily="34" charset="0"/>
              </a:rPr>
              <a:t>11. Recursos Fiscales</a:t>
            </a:r>
          </a:p>
          <a:p>
            <a:pPr lvl="1" algn="just">
              <a:spcAft>
                <a:spcPts val="600"/>
              </a:spcAft>
            </a:pPr>
            <a:r>
              <a:rPr lang="es-MX" sz="1500" b="1" dirty="0">
                <a:latin typeface="Raleway" panose="020B0503030101060003" pitchFamily="34" charset="0"/>
                <a:ea typeface="Calibri" panose="020F0502020204030204" pitchFamily="34" charset="0"/>
                <a:cs typeface="Calibri" panose="020F0502020204030204" pitchFamily="34" charset="0"/>
              </a:rPr>
              <a:t>12. Financiamientos Internos</a:t>
            </a:r>
          </a:p>
          <a:p>
            <a:pPr lvl="1" algn="just">
              <a:spcAft>
                <a:spcPts val="600"/>
              </a:spcAft>
            </a:pPr>
            <a:r>
              <a:rPr lang="es-MX" sz="1500" b="1" dirty="0">
                <a:latin typeface="Raleway" panose="020B0503030101060003" pitchFamily="34" charset="0"/>
                <a:ea typeface="Calibri" panose="020F0502020204030204" pitchFamily="34" charset="0"/>
                <a:cs typeface="Calibri" panose="020F0502020204030204" pitchFamily="34" charset="0"/>
              </a:rPr>
              <a:t>13. Financiamientos Externos</a:t>
            </a:r>
          </a:p>
          <a:p>
            <a:pPr lvl="1" algn="just">
              <a:spcAft>
                <a:spcPts val="600"/>
              </a:spcAft>
            </a:pPr>
            <a:r>
              <a:rPr lang="es-MX" sz="1500" b="1" dirty="0">
                <a:latin typeface="Raleway" panose="020B0503030101060003" pitchFamily="34" charset="0"/>
                <a:ea typeface="Calibri" panose="020F0502020204030204" pitchFamily="34" charset="0"/>
                <a:cs typeface="Calibri" panose="020F0502020204030204" pitchFamily="34" charset="0"/>
              </a:rPr>
              <a:t>14. Ingresos Propios</a:t>
            </a:r>
          </a:p>
          <a:p>
            <a:pPr lvl="1" algn="just">
              <a:spcAft>
                <a:spcPts val="600"/>
              </a:spcAft>
            </a:pPr>
            <a:r>
              <a:rPr lang="es-MX" sz="1500" b="1" dirty="0">
                <a:latin typeface="Raleway" panose="020B0503030101060003" pitchFamily="34" charset="0"/>
                <a:ea typeface="Calibri" panose="020F0502020204030204" pitchFamily="34" charset="0"/>
                <a:cs typeface="Calibri" panose="020F0502020204030204" pitchFamily="34" charset="0"/>
              </a:rPr>
              <a:t>15. Recursos Federales</a:t>
            </a:r>
          </a:p>
          <a:p>
            <a:pPr lvl="1" algn="just">
              <a:spcAft>
                <a:spcPts val="600"/>
              </a:spcAft>
            </a:pPr>
            <a:r>
              <a:rPr lang="es-MX" sz="1500" b="1" dirty="0">
                <a:latin typeface="Raleway" panose="020B0503030101060003" pitchFamily="34" charset="0"/>
                <a:ea typeface="Calibri" panose="020F0502020204030204" pitchFamily="34" charset="0"/>
                <a:cs typeface="Calibri" panose="020F0502020204030204" pitchFamily="34" charset="0"/>
              </a:rPr>
              <a:t>16. Recursos Estatales</a:t>
            </a:r>
          </a:p>
          <a:p>
            <a:pPr lvl="1" algn="just">
              <a:spcAft>
                <a:spcPts val="600"/>
              </a:spcAft>
            </a:pPr>
            <a:r>
              <a:rPr lang="es-MX" sz="1500" b="1" dirty="0">
                <a:latin typeface="Raleway" panose="020B0503030101060003" pitchFamily="34" charset="0"/>
                <a:ea typeface="Calibri" panose="020F0502020204030204" pitchFamily="34" charset="0"/>
                <a:cs typeface="Calibri" panose="020F0502020204030204" pitchFamily="34" charset="0"/>
              </a:rPr>
              <a:t>17. Otros Recursos de Libre Disposición</a:t>
            </a:r>
          </a:p>
          <a:p>
            <a:pPr marL="257175" lvl="1" indent="-257175" algn="just">
              <a:spcAft>
                <a:spcPts val="600"/>
              </a:spcAft>
              <a:buAutoNum type="arabicPeriod" startAt="2"/>
            </a:pPr>
            <a:r>
              <a:rPr lang="es-MX" sz="1500" b="1" dirty="0">
                <a:latin typeface="Raleway" panose="020B0503030101060003" pitchFamily="34" charset="0"/>
                <a:ea typeface="Calibri" panose="020F0502020204030204" pitchFamily="34" charset="0"/>
                <a:cs typeface="Calibri" panose="020F0502020204030204" pitchFamily="34" charset="0"/>
              </a:rPr>
              <a:t>Etiquetado</a:t>
            </a:r>
          </a:p>
          <a:p>
            <a:pPr marL="342900" lvl="2" algn="just">
              <a:spcAft>
                <a:spcPts val="600"/>
              </a:spcAft>
            </a:pPr>
            <a:r>
              <a:rPr lang="es-MX" sz="1500" b="1" dirty="0">
                <a:latin typeface="Raleway" panose="020B0503030101060003" pitchFamily="34" charset="0"/>
                <a:ea typeface="Calibri" panose="020F0502020204030204" pitchFamily="34" charset="0"/>
                <a:cs typeface="Calibri" panose="020F0502020204030204" pitchFamily="34" charset="0"/>
              </a:rPr>
              <a:t>  25. Recursos Federales</a:t>
            </a:r>
          </a:p>
          <a:p>
            <a:pPr marL="342900" lvl="2" algn="just">
              <a:spcAft>
                <a:spcPts val="600"/>
              </a:spcAft>
            </a:pPr>
            <a:r>
              <a:rPr lang="es-MX" sz="1500" b="1" dirty="0">
                <a:latin typeface="Raleway" panose="020B0503030101060003" pitchFamily="34" charset="0"/>
                <a:ea typeface="Calibri" panose="020F0502020204030204" pitchFamily="34" charset="0"/>
                <a:cs typeface="Calibri" panose="020F0502020204030204" pitchFamily="34" charset="0"/>
              </a:rPr>
              <a:t>  26. Recursos Estatales</a:t>
            </a:r>
          </a:p>
          <a:p>
            <a:pPr marL="342900" lvl="2" algn="just">
              <a:spcAft>
                <a:spcPts val="600"/>
              </a:spcAft>
            </a:pPr>
            <a:r>
              <a:rPr lang="es-MX" sz="1500" b="1" dirty="0">
                <a:latin typeface="Raleway" panose="020B0503030101060003" pitchFamily="34" charset="0"/>
                <a:ea typeface="Calibri" panose="020F0502020204030204" pitchFamily="34" charset="0"/>
                <a:cs typeface="Calibri" panose="020F0502020204030204" pitchFamily="34" charset="0"/>
              </a:rPr>
              <a:t>  27. Otros Recursos de Transferencias Federales Etiquetadas</a:t>
            </a:r>
            <a:endParaRPr lang="es-MX" sz="1500" dirty="0">
              <a:latin typeface="Raleway" panose="020B0503030101060003" pitchFamily="34" charset="0"/>
              <a:ea typeface="Calibri" panose="020F0502020204030204" pitchFamily="34" charset="0"/>
              <a:cs typeface="Calibri" panose="020F0502020204030204" pitchFamily="34" charset="0"/>
            </a:endParaRPr>
          </a:p>
        </p:txBody>
      </p:sp>
      <p:grpSp>
        <p:nvGrpSpPr>
          <p:cNvPr id="13" name="Grupo 12">
            <a:extLst>
              <a:ext uri="{FF2B5EF4-FFF2-40B4-BE49-F238E27FC236}">
                <a16:creationId xmlns:a16="http://schemas.microsoft.com/office/drawing/2014/main" id="{254D2B3E-CE5F-4BCC-9DCF-94A51DEC94D1}"/>
              </a:ext>
            </a:extLst>
          </p:cNvPr>
          <p:cNvGrpSpPr/>
          <p:nvPr/>
        </p:nvGrpSpPr>
        <p:grpSpPr>
          <a:xfrm>
            <a:off x="178389" y="2867488"/>
            <a:ext cx="869176" cy="2980803"/>
            <a:chOff x="264646" y="2026940"/>
            <a:chExt cx="780456" cy="2773783"/>
          </a:xfrm>
        </p:grpSpPr>
        <p:sp>
          <p:nvSpPr>
            <p:cNvPr id="3" name="2 Elipse"/>
            <p:cNvSpPr/>
            <p:nvPr/>
          </p:nvSpPr>
          <p:spPr>
            <a:xfrm>
              <a:off x="764642" y="3448261"/>
              <a:ext cx="280460" cy="22080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dirty="0"/>
            </a:p>
          </p:txBody>
        </p:sp>
        <p:sp>
          <p:nvSpPr>
            <p:cNvPr id="4" name="3 Elipse"/>
            <p:cNvSpPr/>
            <p:nvPr/>
          </p:nvSpPr>
          <p:spPr>
            <a:xfrm>
              <a:off x="748239" y="4564979"/>
              <a:ext cx="280460" cy="23574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dirty="0"/>
            </a:p>
          </p:txBody>
        </p:sp>
        <p:sp>
          <p:nvSpPr>
            <p:cNvPr id="5" name="4 Elipse"/>
            <p:cNvSpPr/>
            <p:nvPr/>
          </p:nvSpPr>
          <p:spPr>
            <a:xfrm>
              <a:off x="748239" y="2316604"/>
              <a:ext cx="280460" cy="23574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dirty="0"/>
            </a:p>
          </p:txBody>
        </p:sp>
        <p:sp>
          <p:nvSpPr>
            <p:cNvPr id="7" name="3 Elipse"/>
            <p:cNvSpPr/>
            <p:nvPr/>
          </p:nvSpPr>
          <p:spPr>
            <a:xfrm>
              <a:off x="268884" y="4291474"/>
              <a:ext cx="280460" cy="23574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dirty="0"/>
            </a:p>
          </p:txBody>
        </p:sp>
        <p:sp>
          <p:nvSpPr>
            <p:cNvPr id="8" name="3 Elipse"/>
            <p:cNvSpPr/>
            <p:nvPr/>
          </p:nvSpPr>
          <p:spPr>
            <a:xfrm>
              <a:off x="264646" y="2026940"/>
              <a:ext cx="280460" cy="23574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dirty="0"/>
            </a:p>
          </p:txBody>
        </p:sp>
      </p:grpSp>
      <p:sp>
        <p:nvSpPr>
          <p:cNvPr id="9" name="Título 1">
            <a:extLst>
              <a:ext uri="{FF2B5EF4-FFF2-40B4-BE49-F238E27FC236}">
                <a16:creationId xmlns:a16="http://schemas.microsoft.com/office/drawing/2014/main" id="{02EB59C1-E0D5-45E9-B59F-178BF2AE0ABE}"/>
              </a:ext>
            </a:extLst>
          </p:cNvPr>
          <p:cNvSpPr txBox="1">
            <a:spLocks/>
          </p:cNvSpPr>
          <p:nvPr/>
        </p:nvSpPr>
        <p:spPr>
          <a:xfrm>
            <a:off x="0" y="173312"/>
            <a:ext cx="6593681" cy="491819"/>
          </a:xfrm>
          <a:prstGeom prst="rect">
            <a:avLst/>
          </a:prstGeom>
        </p:spPr>
        <p:txBody>
          <a:bodyP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000" b="1" dirty="0">
                <a:solidFill>
                  <a:schemeClr val="bg1"/>
                </a:solidFill>
                <a:latin typeface="Raleway" panose="020B0503030101060003" pitchFamily="34" charset="0"/>
              </a:rPr>
              <a:t>Clasificador por fuentes de financiamiento</a:t>
            </a:r>
            <a:endParaRPr lang="es-MX" sz="2000" dirty="0"/>
          </a:p>
        </p:txBody>
      </p:sp>
    </p:spTree>
    <p:extLst>
      <p:ext uri="{BB962C8B-B14F-4D97-AF65-F5344CB8AC3E}">
        <p14:creationId xmlns:p14="http://schemas.microsoft.com/office/powerpoint/2010/main" val="3304307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38517" y="856853"/>
            <a:ext cx="8208169" cy="6063198"/>
          </a:xfrm>
          <a:prstGeom prst="rect">
            <a:avLst/>
          </a:prstGeom>
        </p:spPr>
        <p:txBody>
          <a:bodyPr wrap="square">
            <a:spAutoFit/>
          </a:bodyPr>
          <a:lstStyle/>
          <a:p>
            <a:pPr marL="257175" indent="-257175" algn="just">
              <a:buAutoNum type="arabicPeriod"/>
            </a:pPr>
            <a:r>
              <a:rPr lang="es-MX" sz="1500" b="1" dirty="0">
                <a:latin typeface="Raleway" panose="020B0503030101060003" pitchFamily="34" charset="0"/>
              </a:rPr>
              <a:t>No Etiquetado </a:t>
            </a:r>
            <a:r>
              <a:rPr lang="es-MX" sz="1500" dirty="0">
                <a:latin typeface="Raleway" panose="020B0503030101060003" pitchFamily="34" charset="0"/>
              </a:rPr>
              <a:t>Son los recursos que provienen de Ingresos de libre disposición y financiamientos. </a:t>
            </a:r>
          </a:p>
          <a:p>
            <a:pPr marL="257175" indent="-257175" algn="just">
              <a:buAutoNum type="arabicPeriod"/>
            </a:pPr>
            <a:endParaRPr lang="es-MX" sz="500" dirty="0">
              <a:latin typeface="Raleway" panose="020B0503030101060003"/>
            </a:endParaRPr>
          </a:p>
          <a:p>
            <a:pPr algn="just"/>
            <a:r>
              <a:rPr lang="es-MX" sz="1500" b="1" dirty="0">
                <a:latin typeface="Raleway" panose="020B0503030101060003"/>
              </a:rPr>
              <a:t>11. Recursos Fiscales . </a:t>
            </a:r>
            <a:r>
              <a:rPr lang="es-MX" sz="1500" dirty="0">
                <a:latin typeface="Raleway" panose="020B0503030101060003"/>
              </a:rPr>
              <a:t>Son los que provienen de impuestos, contribuciones de mejoras, derechos, productos, aprovechamientos, y cuotas y aportaciones de seguridad social; </a:t>
            </a:r>
            <a:r>
              <a:rPr lang="es-MX" sz="1500" u="sng" dirty="0">
                <a:latin typeface="Raleway" panose="020B0503030101060003"/>
              </a:rPr>
              <a:t>incluyen las asignaciones y transferencias presupuestarias </a:t>
            </a:r>
            <a:r>
              <a:rPr lang="es-MX" sz="1500" dirty="0">
                <a:latin typeface="Raleway" panose="020B0503030101060003"/>
              </a:rPr>
              <a:t>a los poderes Ejecutivo, Legislativo y Judicial, </a:t>
            </a:r>
            <a:r>
              <a:rPr lang="es-MX" sz="1500" u="sng" dirty="0">
                <a:highlight>
                  <a:srgbClr val="00FF00"/>
                </a:highlight>
                <a:latin typeface="Raleway" panose="020B0503030101060003"/>
              </a:rPr>
              <a:t>a los Órganos Autónomos</a:t>
            </a:r>
            <a:r>
              <a:rPr lang="es-MX" sz="1500" dirty="0">
                <a:highlight>
                  <a:srgbClr val="00FF00"/>
                </a:highlight>
                <a:latin typeface="Raleway" panose="020B0503030101060003"/>
              </a:rPr>
              <a:t> </a:t>
            </a:r>
            <a:r>
              <a:rPr lang="es-MX" sz="1500" dirty="0">
                <a:latin typeface="Raleway" panose="020B0503030101060003"/>
              </a:rPr>
              <a:t>y a las entidades de la administración pública paraestatal, además de subsidios y subvenciones, pensiones y jubilaciones, y transferencias del Fondo Mexicano del Petróleo; así como ingresos diversos y no inherentes a la operación de los poderes y órganos autónomos. </a:t>
            </a:r>
            <a:r>
              <a:rPr lang="es-MX" sz="1500" dirty="0">
                <a:solidFill>
                  <a:srgbClr val="FF0000"/>
                </a:solidFill>
                <a:highlight>
                  <a:srgbClr val="00FF00"/>
                </a:highlight>
                <a:latin typeface="Raleway" panose="020B0503030101060003"/>
              </a:rPr>
              <a:t>Es la que utilizamos actualmente para recursos propios UG y para el Subsidio Estatal Ordinario.</a:t>
            </a:r>
            <a:endParaRPr lang="es-MX" sz="1500" dirty="0">
              <a:highlight>
                <a:srgbClr val="00FF00"/>
              </a:highlight>
              <a:latin typeface="Raleway" panose="020B0503030101060003"/>
            </a:endParaRPr>
          </a:p>
          <a:p>
            <a:pPr algn="just"/>
            <a:endParaRPr lang="es-MX" sz="500" dirty="0">
              <a:latin typeface="Raleway" panose="020B0503030101060003"/>
            </a:endParaRPr>
          </a:p>
          <a:p>
            <a:pPr algn="just"/>
            <a:r>
              <a:rPr lang="es-MX" sz="1500" b="1" dirty="0">
                <a:latin typeface="Raleway" panose="020B0503030101060003"/>
              </a:rPr>
              <a:t>14. Ingresos Propios.</a:t>
            </a:r>
            <a:r>
              <a:rPr lang="es-MX" sz="1500" dirty="0">
                <a:latin typeface="Raleway" panose="020B0503030101060003"/>
              </a:rPr>
              <a:t> Son los que obtienen las entidades de la administración pública paraestatal y paramunicipal como pueden ser los ingresos por venta de bienes y servicios, ingresos diversos y no inherentes a la operación, en términos de las disposiciones legales aplicables. </a:t>
            </a:r>
            <a:r>
              <a:rPr lang="es-MX" sz="1500" dirty="0">
                <a:solidFill>
                  <a:srgbClr val="FF0000"/>
                </a:solidFill>
                <a:highlight>
                  <a:srgbClr val="FFFF00"/>
                </a:highlight>
                <a:latin typeface="Raleway" panose="020B0503030101060003"/>
              </a:rPr>
              <a:t>En 2017 utilizamos esta clasificación.</a:t>
            </a:r>
          </a:p>
          <a:p>
            <a:pPr algn="just"/>
            <a:endParaRPr lang="es-MX" sz="500" dirty="0">
              <a:latin typeface="Raleway" panose="020B0503030101060003"/>
            </a:endParaRPr>
          </a:p>
          <a:p>
            <a:pPr algn="just"/>
            <a:r>
              <a:rPr lang="es-MX" sz="1500" b="1" dirty="0">
                <a:latin typeface="Raleway" panose="020B0503030101060003"/>
              </a:rPr>
              <a:t>15. Recursos Federales.</a:t>
            </a:r>
            <a:r>
              <a:rPr lang="es-MX" sz="1500" dirty="0">
                <a:latin typeface="Raleway" panose="020B0503030101060003"/>
              </a:rPr>
              <a:t> Son los que provienen de la Federación, destinados a las Entidades Federativas y los Municipios, en términos de la Ley Federal de Presupuesto y Responsabilidad Hacendaria y el Presupuesto de Egresos de la Federación, por concepto de participaciones, convenios e incentivos derivados de la colaboración fiscal, según corresponda</a:t>
            </a:r>
          </a:p>
          <a:p>
            <a:pPr algn="just"/>
            <a:endParaRPr lang="es-MX" sz="500" dirty="0">
              <a:latin typeface="Raleway" panose="020B0503030101060003"/>
            </a:endParaRPr>
          </a:p>
          <a:p>
            <a:r>
              <a:rPr lang="es-MX" sz="1500" b="1" dirty="0">
                <a:latin typeface="Raleway" panose="020B0503030101060003" pitchFamily="34" charset="0"/>
              </a:rPr>
              <a:t>16. Recursos Estatales.</a:t>
            </a:r>
            <a:r>
              <a:rPr lang="es-MX" sz="1500" dirty="0">
                <a:latin typeface="Raleway" panose="020B0503030101060003" pitchFamily="34" charset="0"/>
              </a:rPr>
              <a:t> En el caso de los Municipios, son los que provienen del Gobierno Estatal, en términos de la Ley de Ingresos Estatal y del Presupuesto de Egresos Estatal</a:t>
            </a:r>
            <a:endParaRPr lang="es-MX" sz="1500" dirty="0">
              <a:solidFill>
                <a:srgbClr val="FF0000"/>
              </a:solidFill>
              <a:highlight>
                <a:srgbClr val="FFFF00"/>
              </a:highlight>
              <a:latin typeface="Raleway" panose="020B0503030101060003"/>
            </a:endParaRPr>
          </a:p>
          <a:p>
            <a:endParaRPr lang="es-MX" sz="500" dirty="0">
              <a:solidFill>
                <a:srgbClr val="FF0000"/>
              </a:solidFill>
              <a:highlight>
                <a:srgbClr val="FFFF00"/>
              </a:highlight>
              <a:latin typeface="Raleway" panose="020B0503030101060003"/>
            </a:endParaRPr>
          </a:p>
          <a:p>
            <a:r>
              <a:rPr lang="es-MX" sz="1500" b="1" dirty="0">
                <a:latin typeface="Raleway" panose="020B0503030101060003" pitchFamily="34" charset="0"/>
              </a:rPr>
              <a:t>17. Otros Recursos de Libre Disposición.</a:t>
            </a:r>
            <a:r>
              <a:rPr lang="es-MX" sz="1500" dirty="0">
                <a:latin typeface="Raleway" panose="020B0503030101060003" pitchFamily="34" charset="0"/>
              </a:rPr>
              <a:t> </a:t>
            </a:r>
            <a:r>
              <a:rPr lang="es-MX" sz="1600" dirty="0"/>
              <a:t>Son los que provienen de otras fuentes no etiquetadas no comprendidas en los conceptos anteriores. </a:t>
            </a:r>
            <a:r>
              <a:rPr lang="es-MX" sz="1600" dirty="0">
                <a:solidFill>
                  <a:srgbClr val="FF0000"/>
                </a:solidFill>
                <a:highlight>
                  <a:srgbClr val="00FF00"/>
                </a:highlight>
              </a:rPr>
              <a:t>La utilizamos para remanentes de recursos propios ejercicios anteriores.</a:t>
            </a:r>
            <a:endParaRPr lang="es-MX" sz="1500" dirty="0">
              <a:highlight>
                <a:srgbClr val="00FF00"/>
              </a:highlight>
              <a:latin typeface="Raleway" panose="020B0503030101060003"/>
            </a:endParaRPr>
          </a:p>
        </p:txBody>
      </p:sp>
      <p:sp>
        <p:nvSpPr>
          <p:cNvPr id="3" name="Título 1">
            <a:extLst>
              <a:ext uri="{FF2B5EF4-FFF2-40B4-BE49-F238E27FC236}">
                <a16:creationId xmlns:a16="http://schemas.microsoft.com/office/drawing/2014/main" id="{434EF973-C66A-400B-8007-E4A18FF27180}"/>
              </a:ext>
            </a:extLst>
          </p:cNvPr>
          <p:cNvSpPr txBox="1">
            <a:spLocks/>
          </p:cNvSpPr>
          <p:nvPr/>
        </p:nvSpPr>
        <p:spPr>
          <a:xfrm>
            <a:off x="0" y="173312"/>
            <a:ext cx="6593681" cy="491819"/>
          </a:xfrm>
          <a:prstGeom prst="rect">
            <a:avLst/>
          </a:prstGeom>
        </p:spPr>
        <p:txBody>
          <a:bodyP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000" b="1" dirty="0">
                <a:solidFill>
                  <a:schemeClr val="bg1"/>
                </a:solidFill>
                <a:latin typeface="Raleway" panose="020B0503030101060003" pitchFamily="34" charset="0"/>
              </a:rPr>
              <a:t>Clasificador por fuentes de financiamiento</a:t>
            </a:r>
            <a:endParaRPr lang="es-MX" sz="2000" dirty="0"/>
          </a:p>
        </p:txBody>
      </p:sp>
    </p:spTree>
    <p:extLst>
      <p:ext uri="{BB962C8B-B14F-4D97-AF65-F5344CB8AC3E}">
        <p14:creationId xmlns:p14="http://schemas.microsoft.com/office/powerpoint/2010/main" val="3366086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83127" y="1079600"/>
            <a:ext cx="8101013" cy="4708981"/>
          </a:xfrm>
          <a:prstGeom prst="rect">
            <a:avLst/>
          </a:prstGeom>
        </p:spPr>
        <p:txBody>
          <a:bodyPr wrap="square">
            <a:spAutoFit/>
          </a:bodyPr>
          <a:lstStyle/>
          <a:p>
            <a:pPr algn="just"/>
            <a:r>
              <a:rPr lang="es-MX" sz="1500" b="1" dirty="0">
                <a:latin typeface="Raleway" panose="020B0503030101060003" pitchFamily="34" charset="0"/>
              </a:rPr>
              <a:t>2. Etiquetado.  </a:t>
            </a:r>
            <a:r>
              <a:rPr lang="es-MX" sz="1500" dirty="0">
                <a:latin typeface="Raleway" panose="020B0503030101060003" pitchFamily="34" charset="0"/>
              </a:rPr>
              <a:t>Son los recursos que provienen de transferencias federales etiquetadas, en el caso de los Municipios, adicionalmente se incluyen las erogaciones que éstos realizan con recursos de la Entidad Federativa con un destino específico. </a:t>
            </a:r>
          </a:p>
          <a:p>
            <a:pPr algn="just"/>
            <a:endParaRPr lang="es-MX" sz="1500" dirty="0">
              <a:latin typeface="Raleway" panose="020B0503030101060003" pitchFamily="34" charset="0"/>
            </a:endParaRPr>
          </a:p>
          <a:p>
            <a:pPr algn="just"/>
            <a:r>
              <a:rPr lang="es-MX" sz="1500" b="1" dirty="0">
                <a:latin typeface="Raleway" panose="020B0503030101060003" pitchFamily="34" charset="0"/>
              </a:rPr>
              <a:t>25. Recursos Federales. </a:t>
            </a:r>
            <a:r>
              <a:rPr lang="es-MX" sz="1500" dirty="0">
                <a:latin typeface="Raleway" panose="020B0503030101060003" pitchFamily="34" charset="0"/>
              </a:rPr>
              <a:t>Son los que provienen de la Federación, destinados a las Entidades Federativas y los Municipios, en términos de la Ley Federal de Presupuesto y Responsabilidad Hacendaria y el Presupuesto de Egresos de la Federación, que están destinados a un fin específico por concepto de aportaciones, convenios de recursos federales etiquetados y fondos distintos de aportaciones. </a:t>
            </a:r>
            <a:r>
              <a:rPr lang="es-MX" sz="1500" dirty="0">
                <a:solidFill>
                  <a:srgbClr val="FF0000"/>
                </a:solidFill>
                <a:highlight>
                  <a:srgbClr val="00FF00"/>
                </a:highlight>
                <a:latin typeface="Raleway" panose="020B0503030101060003" pitchFamily="34" charset="0"/>
              </a:rPr>
              <a:t>Esta código lo utilizamos en UG para identificar el Subsidio Federal Ordinario y Extraordinario, así como recursos tales como los provenientes del Fondo de Aportaciones Múltiples (FAM) y otros.</a:t>
            </a:r>
          </a:p>
          <a:p>
            <a:pPr algn="just"/>
            <a:endParaRPr lang="es-MX" sz="1500" dirty="0">
              <a:latin typeface="Raleway" panose="020B0503030101060003" pitchFamily="34" charset="0"/>
            </a:endParaRPr>
          </a:p>
          <a:p>
            <a:pPr algn="just"/>
            <a:r>
              <a:rPr lang="es-MX" sz="1500" b="1" dirty="0">
                <a:latin typeface="Raleway" panose="020B0503030101060003" pitchFamily="34" charset="0"/>
              </a:rPr>
              <a:t>26. Recursos Estatales.</a:t>
            </a:r>
            <a:r>
              <a:rPr lang="es-MX" sz="1500" dirty="0">
                <a:latin typeface="Raleway" panose="020B0503030101060003" pitchFamily="34" charset="0"/>
              </a:rPr>
              <a:t> En el caso de los Municipios, son los que provienen del Gobierno Estatal y que cuentan con un destino específico, en términos de la Ley de Ingresos Estatal y del Presupuesto de Egresos Estatal</a:t>
            </a:r>
            <a:endParaRPr lang="es-MX" sz="1500" dirty="0">
              <a:solidFill>
                <a:srgbClr val="FF0000"/>
              </a:solidFill>
              <a:latin typeface="Raleway" panose="020B0503030101060003"/>
            </a:endParaRPr>
          </a:p>
          <a:p>
            <a:pPr algn="just"/>
            <a:endParaRPr lang="es-MX" sz="1500" dirty="0">
              <a:solidFill>
                <a:srgbClr val="FF0000"/>
              </a:solidFill>
              <a:latin typeface="Raleway" panose="020B0503030101060003"/>
            </a:endParaRPr>
          </a:p>
          <a:p>
            <a:pPr algn="just"/>
            <a:r>
              <a:rPr lang="es-MX" sz="1500" b="1" dirty="0">
                <a:latin typeface="Raleway" panose="020B0503030101060003"/>
              </a:rPr>
              <a:t>27. Otros Recursos de Transferencias Federales Etiquetadas. </a:t>
            </a:r>
            <a:r>
              <a:rPr lang="es-MX" sz="1500" dirty="0">
                <a:latin typeface="Raleway" panose="020B0503030101060003"/>
              </a:rPr>
              <a:t>Son los que provienen de otras fuentes etiquetadas no comprendidas en los conceptos anteriores.</a:t>
            </a:r>
          </a:p>
          <a:p>
            <a:pPr algn="just"/>
            <a:endParaRPr lang="es-MX" sz="1500" dirty="0">
              <a:latin typeface="Raleway" panose="020B0503030101060003" pitchFamily="34" charset="0"/>
            </a:endParaRPr>
          </a:p>
          <a:p>
            <a:pPr algn="just"/>
            <a:endParaRPr lang="es-MX" sz="1500" dirty="0">
              <a:latin typeface="Raleway" panose="020B0503030101060003" pitchFamily="34" charset="0"/>
            </a:endParaRPr>
          </a:p>
        </p:txBody>
      </p:sp>
      <p:sp>
        <p:nvSpPr>
          <p:cNvPr id="4" name="Título 1">
            <a:extLst>
              <a:ext uri="{FF2B5EF4-FFF2-40B4-BE49-F238E27FC236}">
                <a16:creationId xmlns:a16="http://schemas.microsoft.com/office/drawing/2014/main" id="{512CAA67-57E7-4CBD-8501-3458B906BA46}"/>
              </a:ext>
            </a:extLst>
          </p:cNvPr>
          <p:cNvSpPr txBox="1">
            <a:spLocks/>
          </p:cNvSpPr>
          <p:nvPr/>
        </p:nvSpPr>
        <p:spPr>
          <a:xfrm>
            <a:off x="0" y="173312"/>
            <a:ext cx="6593681" cy="491819"/>
          </a:xfrm>
          <a:prstGeom prst="rect">
            <a:avLst/>
          </a:prstGeom>
        </p:spPr>
        <p:txBody>
          <a:bodyP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000" b="1" dirty="0">
                <a:solidFill>
                  <a:schemeClr val="bg1"/>
                </a:solidFill>
                <a:latin typeface="Raleway" panose="020B0503030101060003" pitchFamily="34" charset="0"/>
              </a:rPr>
              <a:t>Clasificador por fuentes de financiamiento</a:t>
            </a:r>
            <a:endParaRPr lang="es-MX" sz="2000" dirty="0"/>
          </a:p>
        </p:txBody>
      </p:sp>
    </p:spTree>
    <p:extLst>
      <p:ext uri="{BB962C8B-B14F-4D97-AF65-F5344CB8AC3E}">
        <p14:creationId xmlns:p14="http://schemas.microsoft.com/office/powerpoint/2010/main" val="974490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049662" y="1781446"/>
            <a:ext cx="7044676" cy="3295107"/>
          </a:xfrm>
          <a:prstGeom prst="rect">
            <a:avLst/>
          </a:prstGeom>
        </p:spPr>
        <p:txBody>
          <a:bodyPr>
            <a:normAutofit fontScale="900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ctr"/>
            <a:r>
              <a:rPr lang="es-MX" sz="3700" b="1" dirty="0">
                <a:latin typeface="Raleway" panose="020B0503030101060003" pitchFamily="34" charset="0"/>
              </a:rPr>
              <a:t>Aplicación en La </a:t>
            </a:r>
          </a:p>
          <a:p>
            <a:pPr lvl="0" algn="ctr"/>
            <a:r>
              <a:rPr lang="es-MX" sz="3700" b="1" dirty="0">
                <a:latin typeface="Raleway" panose="020B0503030101060003" pitchFamily="34" charset="0"/>
              </a:rPr>
              <a:t>universidad </a:t>
            </a:r>
          </a:p>
          <a:p>
            <a:pPr lvl="0" algn="ctr"/>
            <a:r>
              <a:rPr lang="es-MX" sz="3700" b="1" dirty="0">
                <a:latin typeface="Raleway" panose="020B0503030101060003" pitchFamily="34" charset="0"/>
              </a:rPr>
              <a:t>de Guanajuato</a:t>
            </a:r>
          </a:p>
          <a:p>
            <a:pPr lvl="0" algn="ctr"/>
            <a:r>
              <a:rPr lang="es-MX" sz="3700" b="1" dirty="0">
                <a:latin typeface="Raleway" panose="020B0503030101060003" pitchFamily="34" charset="0"/>
              </a:rPr>
              <a:t>del catálogo por rubro ingresos (</a:t>
            </a:r>
            <a:r>
              <a:rPr lang="es-MX" sz="3700" b="1" dirty="0" err="1">
                <a:latin typeface="Raleway" panose="020B0503030101060003" pitchFamily="34" charset="0"/>
              </a:rPr>
              <a:t>Cri</a:t>
            </a:r>
            <a:r>
              <a:rPr lang="es-MX" sz="3700" b="1" dirty="0">
                <a:latin typeface="Raleway" panose="020B0503030101060003" pitchFamily="34" charset="0"/>
              </a:rPr>
              <a:t>) y </a:t>
            </a:r>
          </a:p>
          <a:p>
            <a:pPr lvl="0" algn="ctr"/>
            <a:r>
              <a:rPr lang="es-MX" sz="3700" b="1" dirty="0">
                <a:latin typeface="Raleway" panose="020B0503030101060003" pitchFamily="34" charset="0"/>
              </a:rPr>
              <a:t>del catálogo por fuentes de financiamiento</a:t>
            </a:r>
            <a:endParaRPr lang="es-MX" sz="2700" dirty="0"/>
          </a:p>
        </p:txBody>
      </p:sp>
      <p:sp>
        <p:nvSpPr>
          <p:cNvPr id="3" name="Título 1">
            <a:extLst>
              <a:ext uri="{FF2B5EF4-FFF2-40B4-BE49-F238E27FC236}">
                <a16:creationId xmlns:a16="http://schemas.microsoft.com/office/drawing/2014/main" id="{D4FA1C78-A350-487A-8C11-E85AB28CB1A8}"/>
              </a:ext>
            </a:extLst>
          </p:cNvPr>
          <p:cNvSpPr txBox="1">
            <a:spLocks/>
          </p:cNvSpPr>
          <p:nvPr/>
        </p:nvSpPr>
        <p:spPr>
          <a:xfrm>
            <a:off x="0" y="173312"/>
            <a:ext cx="6593681" cy="491819"/>
          </a:xfrm>
          <a:prstGeom prst="rect">
            <a:avLst/>
          </a:prstGeom>
        </p:spPr>
        <p:txBody>
          <a:bodyP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000" b="1" dirty="0">
                <a:solidFill>
                  <a:schemeClr val="bg1"/>
                </a:solidFill>
                <a:latin typeface="Raleway" panose="020B0503030101060003" pitchFamily="34" charset="0"/>
              </a:rPr>
              <a:t>Aplicación EN LA UNIVERSIDAD DE GUANAJUATO</a:t>
            </a:r>
            <a:endParaRPr lang="es-MX" sz="2000" dirty="0"/>
          </a:p>
        </p:txBody>
      </p:sp>
    </p:spTree>
    <p:extLst>
      <p:ext uri="{BB962C8B-B14F-4D97-AF65-F5344CB8AC3E}">
        <p14:creationId xmlns:p14="http://schemas.microsoft.com/office/powerpoint/2010/main" val="2979087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71229" y="779303"/>
            <a:ext cx="8585860" cy="497508"/>
          </a:xfrm>
          <a:prstGeom prst="rect">
            <a:avLst/>
          </a:prstGeom>
        </p:spPr>
        <p:txBody>
          <a:bodyPr wrap="square">
            <a:spAutoFit/>
          </a:bodyPr>
          <a:lstStyle/>
          <a:p>
            <a:pPr algn="just">
              <a:lnSpc>
                <a:spcPct val="150000"/>
              </a:lnSpc>
              <a:spcAft>
                <a:spcPts val="600"/>
              </a:spcAft>
            </a:pPr>
            <a:r>
              <a:rPr lang="es-MX" sz="2000" b="1" dirty="0">
                <a:latin typeface="Raleway" panose="020B0503030101060003" pitchFamily="34" charset="0"/>
                <a:ea typeface="Calibri" panose="020F0502020204030204" pitchFamily="34" charset="0"/>
                <a:cs typeface="Calibri" panose="020F0502020204030204" pitchFamily="34" charset="0"/>
              </a:rPr>
              <a:t>ESTRUCTURA DE UN FONDO DE INGRESOS</a:t>
            </a:r>
            <a:endParaRPr lang="es-MX" sz="2000" dirty="0">
              <a:latin typeface="Raleway" panose="020B0503030101060003" pitchFamily="34" charset="0"/>
              <a:ea typeface="Calibri" panose="020F0502020204030204" pitchFamily="34" charset="0"/>
              <a:cs typeface="Calibri" panose="020F0502020204030204" pitchFamily="34" charset="0"/>
            </a:endParaRPr>
          </a:p>
        </p:txBody>
      </p:sp>
      <p:sp>
        <p:nvSpPr>
          <p:cNvPr id="6" name="Rectángulo 5"/>
          <p:cNvSpPr/>
          <p:nvPr/>
        </p:nvSpPr>
        <p:spPr>
          <a:xfrm>
            <a:off x="171229" y="3641858"/>
            <a:ext cx="8585860" cy="3247043"/>
          </a:xfrm>
          <a:prstGeom prst="rect">
            <a:avLst/>
          </a:prstGeom>
        </p:spPr>
        <p:txBody>
          <a:bodyPr wrap="square">
            <a:spAutoFit/>
          </a:bodyPr>
          <a:lstStyle/>
          <a:p>
            <a:pPr algn="just">
              <a:spcAft>
                <a:spcPts val="600"/>
              </a:spcAft>
            </a:pPr>
            <a:r>
              <a:rPr lang="es-MX" sz="1400" dirty="0">
                <a:latin typeface="Raleway" panose="020B0503030101060003" pitchFamily="34" charset="0"/>
                <a:ea typeface="Calibri" panose="020F0502020204030204" pitchFamily="34" charset="0"/>
                <a:cs typeface="Calibri" panose="020F0502020204030204" pitchFamily="34" charset="0"/>
              </a:rPr>
              <a:t>Un fondo de ingresos se compone de 10 dígitos:</a:t>
            </a:r>
          </a:p>
          <a:p>
            <a:pPr algn="just">
              <a:spcAft>
                <a:spcPts val="600"/>
              </a:spcAft>
            </a:pPr>
            <a:endParaRPr lang="es-MX" sz="300" dirty="0">
              <a:latin typeface="Raleway" panose="020B0503030101060003" pitchFamily="34" charset="0"/>
              <a:ea typeface="Calibri" panose="020F0502020204030204" pitchFamily="34" charset="0"/>
              <a:cs typeface="Calibri" panose="020F0502020204030204" pitchFamily="34" charset="0"/>
            </a:endParaRPr>
          </a:p>
          <a:p>
            <a:pPr algn="just">
              <a:spcAft>
                <a:spcPts val="600"/>
              </a:spcAft>
            </a:pPr>
            <a:r>
              <a:rPr lang="es-MX" sz="1400" dirty="0">
                <a:latin typeface="Raleway" panose="020B0503030101060003" pitchFamily="34" charset="0"/>
                <a:ea typeface="Calibri" panose="020F0502020204030204" pitchFamily="34" charset="0"/>
                <a:cs typeface="Calibri" panose="020F0502020204030204" pitchFamily="34" charset="0"/>
              </a:rPr>
              <a:t>El primer digito corresponde a la clasificación de ingreso no etiquetado (1) e ingreso etiquetado (2)</a:t>
            </a:r>
          </a:p>
          <a:p>
            <a:pPr algn="just">
              <a:spcAft>
                <a:spcPts val="600"/>
              </a:spcAft>
            </a:pPr>
            <a:endParaRPr lang="es-MX" sz="300" dirty="0">
              <a:latin typeface="Raleway" panose="020B0503030101060003" pitchFamily="34" charset="0"/>
              <a:ea typeface="Calibri" panose="020F0502020204030204" pitchFamily="34" charset="0"/>
              <a:cs typeface="Calibri" panose="020F0502020204030204" pitchFamily="34" charset="0"/>
            </a:endParaRPr>
          </a:p>
          <a:p>
            <a:pPr algn="just">
              <a:spcAft>
                <a:spcPts val="600"/>
              </a:spcAft>
            </a:pPr>
            <a:r>
              <a:rPr lang="es-MX" sz="1400" dirty="0">
                <a:latin typeface="Raleway" panose="020B0503030101060003" pitchFamily="34" charset="0"/>
                <a:ea typeface="Calibri" panose="020F0502020204030204" pitchFamily="34" charset="0"/>
                <a:cs typeface="Calibri" panose="020F0502020204030204" pitchFamily="34" charset="0"/>
              </a:rPr>
              <a:t>El segundo dígito a la fuente de financiamiento, en este caso es el número 2 correspondiente a los ingresos federales. Para recursos estatales y recursos propios es el 1</a:t>
            </a:r>
          </a:p>
          <a:p>
            <a:pPr algn="just">
              <a:spcAft>
                <a:spcPts val="600"/>
              </a:spcAft>
            </a:pPr>
            <a:endParaRPr lang="es-MX" sz="300" dirty="0">
              <a:latin typeface="Raleway" panose="020B0503030101060003" pitchFamily="34" charset="0"/>
              <a:ea typeface="Calibri" panose="020F0502020204030204" pitchFamily="34" charset="0"/>
              <a:cs typeface="Calibri" panose="020F0502020204030204" pitchFamily="34" charset="0"/>
            </a:endParaRPr>
          </a:p>
          <a:p>
            <a:pPr algn="just">
              <a:spcAft>
                <a:spcPts val="600"/>
              </a:spcAft>
            </a:pPr>
            <a:r>
              <a:rPr lang="es-MX" sz="1400" dirty="0">
                <a:latin typeface="Raleway" panose="020B0503030101060003" pitchFamily="34" charset="0"/>
                <a:ea typeface="Calibri" panose="020F0502020204030204" pitchFamily="34" charset="0"/>
                <a:cs typeface="Calibri" panose="020F0502020204030204" pitchFamily="34" charset="0"/>
              </a:rPr>
              <a:t>Los siguientes 2 dígitos hacen referencia al año 20 = 2020 </a:t>
            </a:r>
            <a:r>
              <a:rPr lang="es-MX" sz="1400" b="1" dirty="0">
                <a:solidFill>
                  <a:srgbClr val="FF0000"/>
                </a:solidFill>
                <a:highlight>
                  <a:srgbClr val="00FF00"/>
                </a:highlight>
                <a:latin typeface="Raleway" panose="020B0503030101060003" pitchFamily="34" charset="0"/>
                <a:ea typeface="Calibri" panose="020F0502020204030204" pitchFamily="34" charset="0"/>
                <a:cs typeface="Calibri" panose="020F0502020204030204" pitchFamily="34" charset="0"/>
              </a:rPr>
              <a:t>Para 2023, sería 23 y por tanto el fondo de ingresos del Subsidio Federal Ordinario sería 2523930101</a:t>
            </a:r>
          </a:p>
          <a:p>
            <a:pPr algn="just">
              <a:spcAft>
                <a:spcPts val="600"/>
              </a:spcAft>
            </a:pPr>
            <a:endParaRPr lang="es-MX" sz="300" b="1" dirty="0">
              <a:solidFill>
                <a:srgbClr val="FF0000"/>
              </a:solidFill>
              <a:highlight>
                <a:srgbClr val="00FF00"/>
              </a:highlight>
              <a:latin typeface="Raleway" panose="020B0503030101060003" pitchFamily="34" charset="0"/>
              <a:ea typeface="Calibri" panose="020F0502020204030204" pitchFamily="34" charset="0"/>
              <a:cs typeface="Calibri" panose="020F0502020204030204" pitchFamily="34" charset="0"/>
            </a:endParaRPr>
          </a:p>
          <a:p>
            <a:pPr algn="just">
              <a:spcAft>
                <a:spcPts val="600"/>
              </a:spcAft>
            </a:pPr>
            <a:r>
              <a:rPr lang="es-MX" sz="1400" dirty="0">
                <a:latin typeface="Raleway" panose="020B0503030101060003" pitchFamily="34" charset="0"/>
                <a:ea typeface="Calibri" panose="020F0502020204030204" pitchFamily="34" charset="0"/>
                <a:cs typeface="Calibri" panose="020F0502020204030204" pitchFamily="34" charset="0"/>
              </a:rPr>
              <a:t>Los 2 dígitos subsecuentes son relativos al CRI: Rubro y Tipo. </a:t>
            </a:r>
            <a:r>
              <a:rPr lang="es-MX" sz="1400" b="1" dirty="0">
                <a:solidFill>
                  <a:srgbClr val="FF0000"/>
                </a:solidFill>
                <a:highlight>
                  <a:srgbClr val="00FF00"/>
                </a:highlight>
                <a:latin typeface="Raleway" panose="020B0503030101060003" pitchFamily="34" charset="0"/>
                <a:ea typeface="Calibri" panose="020F0502020204030204" pitchFamily="34" charset="0"/>
                <a:cs typeface="Calibri" panose="020F0502020204030204" pitchFamily="34" charset="0"/>
              </a:rPr>
              <a:t>Hasta 2020, utilizamos 91 Transferencias Internas y Asignaciones. Desde 2021, hemos utilizado 93 Subsidios y Subvenciones</a:t>
            </a:r>
          </a:p>
          <a:p>
            <a:pPr algn="just">
              <a:spcAft>
                <a:spcPts val="600"/>
              </a:spcAft>
            </a:pPr>
            <a:endParaRPr lang="es-MX" sz="300" dirty="0">
              <a:latin typeface="Raleway" panose="020B0503030101060003" pitchFamily="34" charset="0"/>
              <a:ea typeface="Calibri" panose="020F0502020204030204" pitchFamily="34" charset="0"/>
              <a:cs typeface="Calibri" panose="020F0502020204030204" pitchFamily="34" charset="0"/>
            </a:endParaRPr>
          </a:p>
          <a:p>
            <a:pPr algn="just">
              <a:spcAft>
                <a:spcPts val="600"/>
              </a:spcAft>
            </a:pPr>
            <a:r>
              <a:rPr lang="es-MX" sz="1400" dirty="0">
                <a:latin typeface="Raleway" panose="020B0503030101060003" pitchFamily="34" charset="0"/>
                <a:ea typeface="Calibri" panose="020F0502020204030204" pitchFamily="34" charset="0"/>
                <a:cs typeface="Calibri" panose="020F0502020204030204" pitchFamily="34" charset="0"/>
              </a:rPr>
              <a:t>Los 4 dígitos finales corresponden a un número consecutivo para clasificar los ingresos que obtiene la Universidad de Guanajuato.</a:t>
            </a:r>
          </a:p>
        </p:txBody>
      </p:sp>
      <p:sp>
        <p:nvSpPr>
          <p:cNvPr id="12" name="Título 1">
            <a:extLst>
              <a:ext uri="{FF2B5EF4-FFF2-40B4-BE49-F238E27FC236}">
                <a16:creationId xmlns:a16="http://schemas.microsoft.com/office/drawing/2014/main" id="{EB3139AC-0E64-496C-A0A6-68B17A0EAFEE}"/>
              </a:ext>
            </a:extLst>
          </p:cNvPr>
          <p:cNvSpPr txBox="1">
            <a:spLocks/>
          </p:cNvSpPr>
          <p:nvPr/>
        </p:nvSpPr>
        <p:spPr>
          <a:xfrm>
            <a:off x="0" y="173312"/>
            <a:ext cx="6593681" cy="491819"/>
          </a:xfrm>
          <a:prstGeom prst="rect">
            <a:avLst/>
          </a:prstGeom>
        </p:spPr>
        <p:txBody>
          <a:bodyP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000" b="1" dirty="0">
                <a:solidFill>
                  <a:schemeClr val="bg1"/>
                </a:solidFill>
                <a:latin typeface="Raleway" panose="020B0503030101060003" pitchFamily="34" charset="0"/>
              </a:rPr>
              <a:t>Aplicación EN LA UNIVERSIDAD DE GUANAJUATO</a:t>
            </a:r>
            <a:endParaRPr lang="es-MX" sz="2000" dirty="0"/>
          </a:p>
        </p:txBody>
      </p:sp>
      <p:pic>
        <p:nvPicPr>
          <p:cNvPr id="15" name="Imagen 14">
            <a:extLst>
              <a:ext uri="{FF2B5EF4-FFF2-40B4-BE49-F238E27FC236}">
                <a16:creationId xmlns:a16="http://schemas.microsoft.com/office/drawing/2014/main" id="{0D823CE3-09C1-46E7-9EAF-6CFBC7EB5DA7}"/>
              </a:ext>
            </a:extLst>
          </p:cNvPr>
          <p:cNvPicPr>
            <a:picLocks noChangeAspect="1"/>
          </p:cNvPicPr>
          <p:nvPr/>
        </p:nvPicPr>
        <p:blipFill>
          <a:blip r:embed="rId2"/>
          <a:stretch>
            <a:fillRect/>
          </a:stretch>
        </p:blipFill>
        <p:spPr>
          <a:xfrm>
            <a:off x="218965" y="1214927"/>
            <a:ext cx="8585860" cy="2425074"/>
          </a:xfrm>
          <a:prstGeom prst="rect">
            <a:avLst/>
          </a:prstGeom>
        </p:spPr>
      </p:pic>
      <p:grpSp>
        <p:nvGrpSpPr>
          <p:cNvPr id="4" name="Grupo 3">
            <a:extLst>
              <a:ext uri="{FF2B5EF4-FFF2-40B4-BE49-F238E27FC236}">
                <a16:creationId xmlns:a16="http://schemas.microsoft.com/office/drawing/2014/main" id="{B3A5BD0D-E079-4512-B91C-71FA5F57466C}"/>
              </a:ext>
            </a:extLst>
          </p:cNvPr>
          <p:cNvGrpSpPr/>
          <p:nvPr/>
        </p:nvGrpSpPr>
        <p:grpSpPr>
          <a:xfrm>
            <a:off x="330297" y="3001492"/>
            <a:ext cx="5478707" cy="219771"/>
            <a:chOff x="141884" y="3207049"/>
            <a:chExt cx="5478707" cy="219771"/>
          </a:xfrm>
        </p:grpSpPr>
        <p:sp>
          <p:nvSpPr>
            <p:cNvPr id="7" name="Elipse 6"/>
            <p:cNvSpPr/>
            <p:nvPr/>
          </p:nvSpPr>
          <p:spPr>
            <a:xfrm>
              <a:off x="893988" y="3207049"/>
              <a:ext cx="207545" cy="210894"/>
            </a:xfrm>
            <a:prstGeom prst="ellipse">
              <a:avLst/>
            </a:prstGeom>
            <a:noFill/>
            <a:ln w="190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350" dirty="0"/>
            </a:p>
          </p:txBody>
        </p:sp>
        <p:sp>
          <p:nvSpPr>
            <p:cNvPr id="8" name="Elipse 7"/>
            <p:cNvSpPr/>
            <p:nvPr/>
          </p:nvSpPr>
          <p:spPr>
            <a:xfrm>
              <a:off x="1146214" y="3218718"/>
              <a:ext cx="207545" cy="208102"/>
            </a:xfrm>
            <a:prstGeom prst="ellipse">
              <a:avLst/>
            </a:prstGeom>
            <a:noFill/>
            <a:ln w="190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350" dirty="0"/>
            </a:p>
          </p:txBody>
        </p:sp>
        <p:sp>
          <p:nvSpPr>
            <p:cNvPr id="9" name="Elipse 8"/>
            <p:cNvSpPr/>
            <p:nvPr/>
          </p:nvSpPr>
          <p:spPr>
            <a:xfrm>
              <a:off x="1415905" y="3215925"/>
              <a:ext cx="207545" cy="210894"/>
            </a:xfrm>
            <a:prstGeom prst="ellipse">
              <a:avLst/>
            </a:prstGeom>
            <a:noFill/>
            <a:ln w="190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350" dirty="0"/>
            </a:p>
          </p:txBody>
        </p:sp>
        <p:sp>
          <p:nvSpPr>
            <p:cNvPr id="10" name="Elipse 9"/>
            <p:cNvSpPr/>
            <p:nvPr/>
          </p:nvSpPr>
          <p:spPr>
            <a:xfrm>
              <a:off x="5157479" y="3242559"/>
              <a:ext cx="463112" cy="175382"/>
            </a:xfrm>
            <a:prstGeom prst="ellipse">
              <a:avLst/>
            </a:prstGeom>
            <a:noFill/>
            <a:ln w="190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350" dirty="0"/>
            </a:p>
          </p:txBody>
        </p:sp>
        <p:sp>
          <p:nvSpPr>
            <p:cNvPr id="11" name="Rectángulo 10"/>
            <p:cNvSpPr/>
            <p:nvPr/>
          </p:nvSpPr>
          <p:spPr>
            <a:xfrm>
              <a:off x="141884" y="3249895"/>
              <a:ext cx="624461" cy="1427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6" name="Elipse 15">
            <a:extLst>
              <a:ext uri="{FF2B5EF4-FFF2-40B4-BE49-F238E27FC236}">
                <a16:creationId xmlns:a16="http://schemas.microsoft.com/office/drawing/2014/main" id="{4B238BA0-A128-4352-BE26-133AF659F095}"/>
              </a:ext>
            </a:extLst>
          </p:cNvPr>
          <p:cNvSpPr/>
          <p:nvPr/>
        </p:nvSpPr>
        <p:spPr>
          <a:xfrm>
            <a:off x="1874009" y="2998202"/>
            <a:ext cx="207545" cy="210894"/>
          </a:xfrm>
          <a:prstGeom prst="ellipse">
            <a:avLst/>
          </a:prstGeom>
          <a:noFill/>
          <a:ln w="190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350" dirty="0"/>
          </a:p>
        </p:txBody>
      </p:sp>
    </p:spTree>
    <p:extLst>
      <p:ext uri="{BB962C8B-B14F-4D97-AF65-F5344CB8AC3E}">
        <p14:creationId xmlns:p14="http://schemas.microsoft.com/office/powerpoint/2010/main" val="83401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1000"/>
                                        <p:tgtEl>
                                          <p:spTgt spid="6">
                                            <p:txEl>
                                              <p:pRg st="2" end="2"/>
                                            </p:txEl>
                                          </p:spTgt>
                                        </p:tgtEl>
                                      </p:cBhvr>
                                    </p:animEffect>
                                    <p:anim calcmode="lin" valueType="num">
                                      <p:cBhvr>
                                        <p:cTn id="1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fade">
                                      <p:cBhvr>
                                        <p:cTn id="25" dur="1000"/>
                                        <p:tgtEl>
                                          <p:spTgt spid="6">
                                            <p:txEl>
                                              <p:pRg st="4" end="4"/>
                                            </p:txEl>
                                          </p:spTgt>
                                        </p:tgtEl>
                                      </p:cBhvr>
                                    </p:animEffect>
                                    <p:anim calcmode="lin" valueType="num">
                                      <p:cBhvr>
                                        <p:cTn id="2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1000"/>
                                        <p:tgtEl>
                                          <p:spTgt spid="6">
                                            <p:txEl>
                                              <p:pRg st="6" end="6"/>
                                            </p:txEl>
                                          </p:spTgt>
                                        </p:tgtEl>
                                      </p:cBhvr>
                                    </p:animEffect>
                                    <p:anim calcmode="lin" valueType="num">
                                      <p:cBhvr>
                                        <p:cTn id="33"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Effect transition="in" filter="fade">
                                      <p:cBhvr>
                                        <p:cTn id="39" dur="1000"/>
                                        <p:tgtEl>
                                          <p:spTgt spid="6">
                                            <p:txEl>
                                              <p:pRg st="8" end="8"/>
                                            </p:txEl>
                                          </p:spTgt>
                                        </p:tgtEl>
                                      </p:cBhvr>
                                    </p:animEffect>
                                    <p:anim calcmode="lin" valueType="num">
                                      <p:cBhvr>
                                        <p:cTn id="40"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41"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6">
                                            <p:txEl>
                                              <p:pRg st="10" end="10"/>
                                            </p:txEl>
                                          </p:spTgt>
                                        </p:tgtEl>
                                        <p:attrNameLst>
                                          <p:attrName>style.visibility</p:attrName>
                                        </p:attrNameLst>
                                      </p:cBhvr>
                                      <p:to>
                                        <p:strVal val="visible"/>
                                      </p:to>
                                    </p:set>
                                    <p:animEffect transition="in" filter="fade">
                                      <p:cBhvr>
                                        <p:cTn id="46" dur="1000"/>
                                        <p:tgtEl>
                                          <p:spTgt spid="6">
                                            <p:txEl>
                                              <p:pRg st="10" end="10"/>
                                            </p:txEl>
                                          </p:spTgt>
                                        </p:tgtEl>
                                      </p:cBhvr>
                                    </p:animEffect>
                                    <p:anim calcmode="lin" valueType="num">
                                      <p:cBhvr>
                                        <p:cTn id="47"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48"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txBox="1">
            <a:spLocks/>
          </p:cNvSpPr>
          <p:nvPr/>
        </p:nvSpPr>
        <p:spPr>
          <a:xfrm>
            <a:off x="225746" y="908597"/>
            <a:ext cx="8621134" cy="5367915"/>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just">
              <a:buNone/>
            </a:pPr>
            <a:r>
              <a:rPr lang="es-MX" b="1" dirty="0">
                <a:solidFill>
                  <a:schemeClr val="tx1"/>
                </a:solidFill>
                <a:latin typeface="Raleway" panose="020B0503030101060003" pitchFamily="34" charset="0"/>
              </a:rPr>
              <a:t>ANTECEDENTES</a:t>
            </a:r>
          </a:p>
          <a:p>
            <a:pPr algn="just"/>
            <a:r>
              <a:rPr lang="es-MX" b="1" dirty="0">
                <a:solidFill>
                  <a:schemeClr val="tx1"/>
                </a:solidFill>
                <a:latin typeface="Raleway" panose="020B0503030101060003" pitchFamily="34" charset="0"/>
              </a:rPr>
              <a:t>31.12.2008 – </a:t>
            </a:r>
            <a:r>
              <a:rPr lang="es-MX" dirty="0">
                <a:solidFill>
                  <a:schemeClr val="tx1"/>
                </a:solidFill>
                <a:latin typeface="Raleway" panose="020B0503030101060003" pitchFamily="34" charset="0"/>
              </a:rPr>
              <a:t>Ley</a:t>
            </a:r>
            <a:r>
              <a:rPr lang="es-MX" b="1" dirty="0">
                <a:solidFill>
                  <a:schemeClr val="tx1"/>
                </a:solidFill>
                <a:latin typeface="Raleway" panose="020B0503030101060003" pitchFamily="34" charset="0"/>
              </a:rPr>
              <a:t> </a:t>
            </a:r>
            <a:r>
              <a:rPr lang="es-MX" dirty="0">
                <a:solidFill>
                  <a:schemeClr val="tx1"/>
                </a:solidFill>
                <a:latin typeface="Raleway" panose="020B0503030101060003" pitchFamily="34" charset="0"/>
              </a:rPr>
              <a:t>General de Contabilidad Gubernamental</a:t>
            </a:r>
          </a:p>
          <a:p>
            <a:pPr algn="just"/>
            <a:r>
              <a:rPr lang="es-MX" b="1" dirty="0">
                <a:solidFill>
                  <a:schemeClr val="tx1"/>
                </a:solidFill>
                <a:latin typeface="Raleway" panose="020B0503030101060003" pitchFamily="34" charset="0"/>
              </a:rPr>
              <a:t>Objeto:</a:t>
            </a:r>
            <a:r>
              <a:rPr lang="es-MX" dirty="0">
                <a:solidFill>
                  <a:schemeClr val="tx1"/>
                </a:solidFill>
                <a:latin typeface="Raleway" panose="020B0503030101060003" pitchFamily="34" charset="0"/>
              </a:rPr>
              <a:t> Establecer los criterios generales que regirán la Contabilidad Gubernamental y la emisión de información financiera de los entes públicos, con el fin de lograr su adecuada armonización, para facilitar a los entes públicos el registro y la fiscalización de los activos, pasivos, ingresos y gastos y, en general, contribuir a medir la eficacia, economía y eficiencia del gasto e ingreso públicos.</a:t>
            </a:r>
          </a:p>
          <a:p>
            <a:pPr algn="just"/>
            <a:r>
              <a:rPr lang="es-MX" dirty="0">
                <a:solidFill>
                  <a:schemeClr val="tx1"/>
                </a:solidFill>
                <a:latin typeface="Raleway" panose="020B0503030101060003" pitchFamily="34" charset="0"/>
              </a:rPr>
              <a:t>E</a:t>
            </a:r>
            <a:r>
              <a:rPr lang="es-MX" b="1" dirty="0">
                <a:solidFill>
                  <a:schemeClr val="tx1"/>
                </a:solidFill>
                <a:latin typeface="Raleway" panose="020B0503030101060003" pitchFamily="34" charset="0"/>
              </a:rPr>
              <a:t>s de observancia obligatoria para las 3 instancias de gobierno, así como para toda dependencia de la administración pública.</a:t>
            </a:r>
          </a:p>
          <a:p>
            <a:pPr algn="just"/>
            <a:r>
              <a:rPr lang="es-MX" b="1" dirty="0">
                <a:solidFill>
                  <a:schemeClr val="tx1"/>
                </a:solidFill>
                <a:latin typeface="Raleway" panose="020B0503030101060003" pitchFamily="34" charset="0"/>
              </a:rPr>
              <a:t>CONAC: Consejo Nacional de Armonización Contable. </a:t>
            </a:r>
            <a:r>
              <a:rPr lang="es-MX" dirty="0">
                <a:solidFill>
                  <a:schemeClr val="tx1"/>
                </a:solidFill>
                <a:latin typeface="Raleway" panose="020B0503030101060003" pitchFamily="34" charset="0"/>
              </a:rPr>
              <a:t>tiene por objeto la emisión de las normas contables y lineamientos para la generación de información financiera que aplicarán los entes públicos.</a:t>
            </a:r>
          </a:p>
          <a:p>
            <a:pPr algn="just"/>
            <a:r>
              <a:rPr lang="es-MX" b="1" dirty="0">
                <a:solidFill>
                  <a:schemeClr val="tx1"/>
                </a:solidFill>
                <a:latin typeface="Raleway" panose="020B0503030101060003" pitchFamily="34" charset="0"/>
              </a:rPr>
              <a:t>23.10.2009 - </a:t>
            </a:r>
            <a:r>
              <a:rPr lang="es-MX" dirty="0">
                <a:solidFill>
                  <a:schemeClr val="tx1"/>
                </a:solidFill>
                <a:latin typeface="Raleway" panose="020B0503030101060003" pitchFamily="34" charset="0"/>
              </a:rPr>
              <a:t>Se emite el Clasificador por Rubros de Ingresos (</a:t>
            </a:r>
            <a:r>
              <a:rPr lang="es-MX" b="1" dirty="0">
                <a:solidFill>
                  <a:schemeClr val="tx1"/>
                </a:solidFill>
                <a:latin typeface="Raleway" panose="020B0503030101060003" pitchFamily="34" charset="0"/>
              </a:rPr>
              <a:t>CRI</a:t>
            </a:r>
            <a:r>
              <a:rPr lang="es-MX" dirty="0">
                <a:solidFill>
                  <a:schemeClr val="tx1"/>
                </a:solidFill>
                <a:latin typeface="Raleway" panose="020B0503030101060003" pitchFamily="34" charset="0"/>
              </a:rPr>
              <a:t>)</a:t>
            </a:r>
            <a:endParaRPr lang="es-MX" b="1" dirty="0">
              <a:solidFill>
                <a:schemeClr val="tx1"/>
              </a:solidFill>
              <a:latin typeface="Raleway" panose="020B0503030101060003" pitchFamily="34" charset="0"/>
            </a:endParaRPr>
          </a:p>
          <a:p>
            <a:pPr algn="just"/>
            <a:endParaRPr lang="es-MX" b="1" dirty="0">
              <a:solidFill>
                <a:schemeClr val="tx1"/>
              </a:solidFill>
              <a:latin typeface="Raleway" panose="020B0503030101060003" pitchFamily="34" charset="0"/>
            </a:endParaRPr>
          </a:p>
        </p:txBody>
      </p:sp>
      <p:sp>
        <p:nvSpPr>
          <p:cNvPr id="6" name="Título 1">
            <a:extLst>
              <a:ext uri="{FF2B5EF4-FFF2-40B4-BE49-F238E27FC236}">
                <a16:creationId xmlns:a16="http://schemas.microsoft.com/office/drawing/2014/main" id="{9C10FE2E-9CB1-4E5C-87C2-B7DA90EE21AA}"/>
              </a:ext>
            </a:extLst>
          </p:cNvPr>
          <p:cNvSpPr txBox="1">
            <a:spLocks/>
          </p:cNvSpPr>
          <p:nvPr/>
        </p:nvSpPr>
        <p:spPr>
          <a:xfrm>
            <a:off x="0" y="173312"/>
            <a:ext cx="6593681" cy="491819"/>
          </a:xfrm>
          <a:prstGeom prst="rect">
            <a:avLst/>
          </a:prstGeom>
        </p:spPr>
        <p:txBody>
          <a:bodyP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000" b="1" dirty="0">
                <a:solidFill>
                  <a:schemeClr val="bg1"/>
                </a:solidFill>
                <a:latin typeface="Raleway" panose="020B0503030101060003" pitchFamily="34" charset="0"/>
              </a:rPr>
              <a:t>Clasificador por rubro de ingresos</a:t>
            </a:r>
            <a:endParaRPr lang="es-MX" sz="2000" dirty="0"/>
          </a:p>
        </p:txBody>
      </p:sp>
    </p:spTree>
    <p:extLst>
      <p:ext uri="{BB962C8B-B14F-4D97-AF65-F5344CB8AC3E}">
        <p14:creationId xmlns:p14="http://schemas.microsoft.com/office/powerpoint/2010/main" val="1978937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82CDBE4F-CE92-465B-B2EB-5AE017157443}"/>
              </a:ext>
            </a:extLst>
          </p:cNvPr>
          <p:cNvSpPr txBox="1">
            <a:spLocks/>
          </p:cNvSpPr>
          <p:nvPr/>
        </p:nvSpPr>
        <p:spPr>
          <a:xfrm>
            <a:off x="0" y="173312"/>
            <a:ext cx="6593681" cy="491819"/>
          </a:xfrm>
          <a:prstGeom prst="rect">
            <a:avLst/>
          </a:prstGeom>
        </p:spPr>
        <p:txBody>
          <a:bodyP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000" b="1" dirty="0">
                <a:solidFill>
                  <a:schemeClr val="bg1"/>
                </a:solidFill>
                <a:latin typeface="Raleway" panose="020B0503030101060003" pitchFamily="34" charset="0"/>
              </a:rPr>
              <a:t>Aplicación EN LA UNIVERSIDAD DE GUANAJUATO</a:t>
            </a:r>
            <a:endParaRPr lang="es-MX" sz="2000" dirty="0"/>
          </a:p>
        </p:txBody>
      </p:sp>
      <p:sp>
        <p:nvSpPr>
          <p:cNvPr id="3" name="Rectángulo 2">
            <a:extLst>
              <a:ext uri="{FF2B5EF4-FFF2-40B4-BE49-F238E27FC236}">
                <a16:creationId xmlns:a16="http://schemas.microsoft.com/office/drawing/2014/main" id="{236EAEE4-D692-9022-4490-3416F39FA2E8}"/>
              </a:ext>
            </a:extLst>
          </p:cNvPr>
          <p:cNvSpPr/>
          <p:nvPr/>
        </p:nvSpPr>
        <p:spPr>
          <a:xfrm>
            <a:off x="279070" y="1048128"/>
            <a:ext cx="8585860" cy="2492990"/>
          </a:xfrm>
          <a:prstGeom prst="rect">
            <a:avLst/>
          </a:prstGeom>
        </p:spPr>
        <p:txBody>
          <a:bodyPr wrap="square">
            <a:spAutoFit/>
          </a:bodyPr>
          <a:lstStyle/>
          <a:p>
            <a:pPr algn="just">
              <a:spcAft>
                <a:spcPts val="600"/>
              </a:spcAft>
            </a:pPr>
            <a:r>
              <a:rPr lang="es-MX" sz="1400" dirty="0">
                <a:latin typeface="Raleway" panose="020B0503030101060003" pitchFamily="34" charset="0"/>
                <a:ea typeface="Calibri" panose="020F0502020204030204" pitchFamily="34" charset="0"/>
                <a:cs typeface="Calibri" panose="020F0502020204030204" pitchFamily="34" charset="0"/>
              </a:rPr>
              <a:t>Esta presentación se preparó para las jornadas de capacitación a coordinadores y enlaces administrativos de las dependencias y entidades durante el mes de febrero de 2020.</a:t>
            </a:r>
          </a:p>
          <a:p>
            <a:pPr algn="just">
              <a:spcAft>
                <a:spcPts val="600"/>
              </a:spcAft>
            </a:pPr>
            <a:endParaRPr lang="es-MX" sz="1400" dirty="0">
              <a:latin typeface="Raleway" panose="020B0503030101060003" pitchFamily="34" charset="0"/>
              <a:ea typeface="Calibri" panose="020F0502020204030204" pitchFamily="34" charset="0"/>
              <a:cs typeface="Calibri" panose="020F0502020204030204" pitchFamily="34" charset="0"/>
            </a:endParaRPr>
          </a:p>
          <a:p>
            <a:pPr algn="just">
              <a:spcAft>
                <a:spcPts val="600"/>
              </a:spcAft>
            </a:pPr>
            <a:r>
              <a:rPr lang="es-MX" sz="1400" dirty="0">
                <a:latin typeface="Raleway" panose="020B0503030101060003" pitchFamily="34" charset="0"/>
                <a:ea typeface="Calibri" panose="020F0502020204030204" pitchFamily="34" charset="0"/>
                <a:cs typeface="Calibri" panose="020F0502020204030204" pitchFamily="34" charset="0"/>
              </a:rPr>
              <a:t>Se actualizaron algunas referencias marcadas en color verde y con letra roja.</a:t>
            </a:r>
          </a:p>
          <a:p>
            <a:pPr algn="just">
              <a:spcAft>
                <a:spcPts val="600"/>
              </a:spcAft>
            </a:pPr>
            <a:endParaRPr lang="es-MX" sz="1400" dirty="0">
              <a:latin typeface="Raleway" panose="020B0503030101060003" pitchFamily="34" charset="0"/>
              <a:ea typeface="Calibri" panose="020F0502020204030204" pitchFamily="34" charset="0"/>
              <a:cs typeface="Calibri" panose="020F0502020204030204" pitchFamily="34" charset="0"/>
            </a:endParaRPr>
          </a:p>
          <a:p>
            <a:pPr algn="just">
              <a:spcAft>
                <a:spcPts val="600"/>
              </a:spcAft>
            </a:pPr>
            <a:r>
              <a:rPr lang="es-MX" sz="1400" dirty="0">
                <a:latin typeface="Raleway" panose="020B0503030101060003" pitchFamily="34" charset="0"/>
                <a:ea typeface="Calibri" panose="020F0502020204030204" pitchFamily="34" charset="0"/>
                <a:cs typeface="Calibri" panose="020F0502020204030204" pitchFamily="34" charset="0"/>
              </a:rPr>
              <a:t>En breve, completaremos la actualización de esta presentación, agregando el Catalogo de Fondos de Ingresos vigente para el ejercicio 2023, el cual va precisamente en esta sección. </a:t>
            </a:r>
          </a:p>
          <a:p>
            <a:pPr algn="just">
              <a:spcAft>
                <a:spcPts val="600"/>
              </a:spcAft>
            </a:pPr>
            <a:endParaRPr lang="es-MX" sz="1400" dirty="0">
              <a:latin typeface="Raleway" panose="020B0503030101060003" pitchFamily="34" charset="0"/>
              <a:ea typeface="Calibri" panose="020F0502020204030204" pitchFamily="34" charset="0"/>
              <a:cs typeface="Calibri" panose="020F0502020204030204" pitchFamily="34" charset="0"/>
            </a:endParaRPr>
          </a:p>
          <a:p>
            <a:pPr algn="just">
              <a:spcAft>
                <a:spcPts val="600"/>
              </a:spcAft>
            </a:pPr>
            <a:endParaRPr lang="es-MX" sz="1400" dirty="0">
              <a:latin typeface="Raleway" panose="020B0503030101060003"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0085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82CDBE4F-CE92-465B-B2EB-5AE017157443}"/>
              </a:ext>
            </a:extLst>
          </p:cNvPr>
          <p:cNvSpPr txBox="1">
            <a:spLocks/>
          </p:cNvSpPr>
          <p:nvPr/>
        </p:nvSpPr>
        <p:spPr>
          <a:xfrm>
            <a:off x="0" y="173312"/>
            <a:ext cx="6593681" cy="491819"/>
          </a:xfrm>
          <a:prstGeom prst="rect">
            <a:avLst/>
          </a:prstGeom>
        </p:spPr>
        <p:txBody>
          <a:bodyP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000" b="1" dirty="0">
                <a:solidFill>
                  <a:schemeClr val="bg1"/>
                </a:solidFill>
                <a:latin typeface="Raleway" panose="020B0503030101060003" pitchFamily="34" charset="0"/>
              </a:rPr>
              <a:t>Aplicación EN LA UNIVERSIDAD DE GUANAJUATO</a:t>
            </a:r>
            <a:endParaRPr lang="es-MX" sz="2000" dirty="0"/>
          </a:p>
        </p:txBody>
      </p:sp>
    </p:spTree>
    <p:extLst>
      <p:ext uri="{BB962C8B-B14F-4D97-AF65-F5344CB8AC3E}">
        <p14:creationId xmlns:p14="http://schemas.microsoft.com/office/powerpoint/2010/main" val="2576853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5"/>
          <p:cNvSpPr/>
          <p:nvPr/>
        </p:nvSpPr>
        <p:spPr>
          <a:xfrm>
            <a:off x="321469" y="982860"/>
            <a:ext cx="8515350" cy="2831544"/>
          </a:xfrm>
          <a:prstGeom prst="rect">
            <a:avLst/>
          </a:prstGeom>
        </p:spPr>
        <p:txBody>
          <a:bodyPr wrap="square">
            <a:spAutoFit/>
          </a:bodyPr>
          <a:lstStyle/>
          <a:p>
            <a:pPr algn="ctr">
              <a:spcAft>
                <a:spcPts val="600"/>
              </a:spcAft>
            </a:pPr>
            <a:r>
              <a:rPr lang="es-MX" sz="2100" b="1" dirty="0">
                <a:latin typeface="Raleway" panose="020B0503030101060003" pitchFamily="34" charset="0"/>
                <a:ea typeface="Calibri" panose="020F0502020204030204" pitchFamily="34" charset="0"/>
                <a:cs typeface="Calibri" panose="020F0502020204030204" pitchFamily="34" charset="0"/>
              </a:rPr>
              <a:t>IMPORTANCIA DE LAS FUENTES DE FINANCIAMIENTO Y EL CLASIFICADOR POR RUBRO DE INGRESOS</a:t>
            </a:r>
          </a:p>
          <a:p>
            <a:pPr algn="just">
              <a:spcAft>
                <a:spcPts val="600"/>
              </a:spcAft>
            </a:pPr>
            <a:endParaRPr lang="es-MX" sz="2100" b="1" dirty="0">
              <a:latin typeface="Raleway" panose="020B0503030101060003" pitchFamily="34" charset="0"/>
              <a:ea typeface="Calibri" panose="020F0502020204030204" pitchFamily="34" charset="0"/>
              <a:cs typeface="Calibri" panose="020F0502020204030204" pitchFamily="34" charset="0"/>
            </a:endParaRPr>
          </a:p>
          <a:p>
            <a:pPr algn="just">
              <a:spcAft>
                <a:spcPts val="600"/>
              </a:spcAft>
            </a:pPr>
            <a:r>
              <a:rPr lang="es-MX" sz="2100" dirty="0">
                <a:latin typeface="Raleway" panose="020B0503030101060003" pitchFamily="34" charset="0"/>
                <a:ea typeface="Calibri" panose="020F0502020204030204" pitchFamily="34" charset="0"/>
                <a:cs typeface="Calibri" panose="020F0502020204030204" pitchFamily="34" charset="0"/>
              </a:rPr>
              <a:t>Además de lo ya señalado, fundamentalmente se utilizan para generar reportes de los ingresos – en todos sus momentos contables – para efectos de los reportes trimestrales de la Cuenta Pública así como en los formatos derivados del inicio de la vigencia de la Ley de Disciplina Financiera.</a:t>
            </a:r>
          </a:p>
        </p:txBody>
      </p:sp>
      <p:sp>
        <p:nvSpPr>
          <p:cNvPr id="3" name="Título 1">
            <a:extLst>
              <a:ext uri="{FF2B5EF4-FFF2-40B4-BE49-F238E27FC236}">
                <a16:creationId xmlns:a16="http://schemas.microsoft.com/office/drawing/2014/main" id="{901F4BE8-6CF0-47C0-AF49-DAA34B1269EA}"/>
              </a:ext>
            </a:extLst>
          </p:cNvPr>
          <p:cNvSpPr txBox="1">
            <a:spLocks/>
          </p:cNvSpPr>
          <p:nvPr/>
        </p:nvSpPr>
        <p:spPr>
          <a:xfrm>
            <a:off x="0" y="173312"/>
            <a:ext cx="6593681" cy="491819"/>
          </a:xfrm>
          <a:prstGeom prst="rect">
            <a:avLst/>
          </a:prstGeom>
        </p:spPr>
        <p:txBody>
          <a:bodyP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000" b="1" dirty="0">
                <a:solidFill>
                  <a:schemeClr val="bg1"/>
                </a:solidFill>
                <a:latin typeface="Raleway" panose="020B0503030101060003" pitchFamily="34" charset="0"/>
              </a:rPr>
              <a:t>IMPORTANCIA DE ESTOS CATÁLOGOS</a:t>
            </a:r>
            <a:endParaRPr lang="es-MX" sz="2000" dirty="0"/>
          </a:p>
        </p:txBody>
      </p:sp>
    </p:spTree>
    <p:extLst>
      <p:ext uri="{BB962C8B-B14F-4D97-AF65-F5344CB8AC3E}">
        <p14:creationId xmlns:p14="http://schemas.microsoft.com/office/powerpoint/2010/main" val="53196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53403" y="918567"/>
            <a:ext cx="7965281" cy="461665"/>
          </a:xfrm>
          <a:prstGeom prst="rect">
            <a:avLst/>
          </a:prstGeom>
        </p:spPr>
        <p:txBody>
          <a:bodyPr vert="horz" wrap="square">
            <a:spAutoFit/>
          </a:bodyPr>
          <a:lstStyle/>
          <a:p>
            <a:pPr algn="ctr">
              <a:spcAft>
                <a:spcPts val="600"/>
              </a:spcAft>
            </a:pPr>
            <a:r>
              <a:rPr lang="es-MX" sz="2400" b="1" dirty="0">
                <a:latin typeface="Calibri" panose="020F0502020204030204" pitchFamily="34" charset="0"/>
                <a:ea typeface="Calibri" panose="020F0502020204030204" pitchFamily="34" charset="0"/>
                <a:cs typeface="Calibri" panose="020F0502020204030204" pitchFamily="34" charset="0"/>
              </a:rPr>
              <a:t>FORMATOS CUENTA PUBLICA</a:t>
            </a:r>
            <a:endParaRPr lang="es-MX" sz="2400"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pic>
        <p:nvPicPr>
          <p:cNvPr id="3" name="Imagen 2">
            <a:extLst>
              <a:ext uri="{FF2B5EF4-FFF2-40B4-BE49-F238E27FC236}">
                <a16:creationId xmlns:a16="http://schemas.microsoft.com/office/drawing/2014/main" id="{1C00FB62-EC76-46B2-9608-EA310C4D03B4}"/>
              </a:ext>
            </a:extLst>
          </p:cNvPr>
          <p:cNvPicPr>
            <a:picLocks noChangeAspect="1"/>
          </p:cNvPicPr>
          <p:nvPr/>
        </p:nvPicPr>
        <p:blipFill>
          <a:blip r:embed="rId2"/>
          <a:stretch>
            <a:fillRect/>
          </a:stretch>
        </p:blipFill>
        <p:spPr>
          <a:xfrm>
            <a:off x="668113" y="1287262"/>
            <a:ext cx="6735863" cy="5526862"/>
          </a:xfrm>
          <a:prstGeom prst="rect">
            <a:avLst/>
          </a:prstGeom>
        </p:spPr>
      </p:pic>
    </p:spTree>
    <p:extLst>
      <p:ext uri="{BB962C8B-B14F-4D97-AF65-F5344CB8AC3E}">
        <p14:creationId xmlns:p14="http://schemas.microsoft.com/office/powerpoint/2010/main" val="12710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5"/>
          <p:cNvSpPr/>
          <p:nvPr/>
        </p:nvSpPr>
        <p:spPr>
          <a:xfrm>
            <a:off x="57151" y="918567"/>
            <a:ext cx="7965281" cy="461665"/>
          </a:xfrm>
          <a:prstGeom prst="rect">
            <a:avLst/>
          </a:prstGeom>
        </p:spPr>
        <p:txBody>
          <a:bodyPr vert="horz" wrap="square">
            <a:spAutoFit/>
          </a:bodyPr>
          <a:lstStyle/>
          <a:p>
            <a:pPr algn="ctr">
              <a:spcAft>
                <a:spcPts val="600"/>
              </a:spcAft>
            </a:pPr>
            <a:r>
              <a:rPr lang="es-MX" sz="2400" b="1" dirty="0">
                <a:latin typeface="Calibri" panose="020F0502020204030204" pitchFamily="34" charset="0"/>
                <a:ea typeface="Calibri" panose="020F0502020204030204" pitchFamily="34" charset="0"/>
                <a:cs typeface="Calibri" panose="020F0502020204030204" pitchFamily="34" charset="0"/>
              </a:rPr>
              <a:t>FORMATOS LEY DE DISCIPLINA FINANCIERA</a:t>
            </a:r>
            <a:endParaRPr lang="es-MX" sz="2400" dirty="0">
              <a:latin typeface="Calibri" panose="020F0502020204030204" pitchFamily="34" charset="0"/>
              <a:ea typeface="Calibri" panose="020F0502020204030204" pitchFamily="34" charset="0"/>
              <a:cs typeface="Calibri" panose="020F0502020204030204" pitchFamily="34"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5" y="1316831"/>
            <a:ext cx="7750969" cy="4531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723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5"/>
          <p:cNvSpPr/>
          <p:nvPr/>
        </p:nvSpPr>
        <p:spPr>
          <a:xfrm>
            <a:off x="57151" y="918567"/>
            <a:ext cx="7965281" cy="461665"/>
          </a:xfrm>
          <a:prstGeom prst="rect">
            <a:avLst/>
          </a:prstGeom>
        </p:spPr>
        <p:txBody>
          <a:bodyPr vert="horz" wrap="square">
            <a:spAutoFit/>
          </a:bodyPr>
          <a:lstStyle/>
          <a:p>
            <a:pPr algn="ctr">
              <a:spcAft>
                <a:spcPts val="600"/>
              </a:spcAft>
            </a:pPr>
            <a:r>
              <a:rPr lang="es-MX" sz="2400" b="1" dirty="0">
                <a:latin typeface="Calibri" panose="020F0502020204030204" pitchFamily="34" charset="0"/>
                <a:ea typeface="Calibri" panose="020F0502020204030204" pitchFamily="34" charset="0"/>
                <a:cs typeface="Calibri" panose="020F0502020204030204" pitchFamily="34" charset="0"/>
              </a:rPr>
              <a:t>FORMATOS LEY DE DISCIPLINA FINANCIERA</a:t>
            </a:r>
            <a:endParaRPr lang="es-MX" sz="2400" dirty="0">
              <a:latin typeface="Calibri" panose="020F0502020204030204" pitchFamily="34" charset="0"/>
              <a:ea typeface="Calibri" panose="020F0502020204030204" pitchFamily="34" charset="0"/>
              <a:cs typeface="Calibri" panose="020F0502020204030204" pitchFamily="34" charset="0"/>
            </a:endParaRPr>
          </a:p>
        </p:txBody>
      </p:sp>
      <p:pic>
        <p:nvPicPr>
          <p:cNvPr id="3" name="Imagen 2">
            <a:extLst>
              <a:ext uri="{FF2B5EF4-FFF2-40B4-BE49-F238E27FC236}">
                <a16:creationId xmlns:a16="http://schemas.microsoft.com/office/drawing/2014/main" id="{74EDEBF2-0E0A-4D10-894A-C1B58C85B7B9}"/>
              </a:ext>
            </a:extLst>
          </p:cNvPr>
          <p:cNvPicPr>
            <a:picLocks noChangeAspect="1"/>
          </p:cNvPicPr>
          <p:nvPr/>
        </p:nvPicPr>
        <p:blipFill>
          <a:blip r:embed="rId2"/>
          <a:stretch>
            <a:fillRect/>
          </a:stretch>
        </p:blipFill>
        <p:spPr>
          <a:xfrm>
            <a:off x="248575" y="1306178"/>
            <a:ext cx="8691239" cy="5064872"/>
          </a:xfrm>
          <a:prstGeom prst="rect">
            <a:avLst/>
          </a:prstGeom>
        </p:spPr>
      </p:pic>
    </p:spTree>
    <p:extLst>
      <p:ext uri="{BB962C8B-B14F-4D97-AF65-F5344CB8AC3E}">
        <p14:creationId xmlns:p14="http://schemas.microsoft.com/office/powerpoint/2010/main" val="180072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5"/>
          <p:cNvSpPr/>
          <p:nvPr/>
        </p:nvSpPr>
        <p:spPr>
          <a:xfrm>
            <a:off x="57151" y="918567"/>
            <a:ext cx="7965281" cy="461665"/>
          </a:xfrm>
          <a:prstGeom prst="rect">
            <a:avLst/>
          </a:prstGeom>
        </p:spPr>
        <p:txBody>
          <a:bodyPr vert="horz" wrap="square">
            <a:spAutoFit/>
          </a:bodyPr>
          <a:lstStyle/>
          <a:p>
            <a:pPr algn="ctr">
              <a:spcAft>
                <a:spcPts val="600"/>
              </a:spcAft>
            </a:pPr>
            <a:r>
              <a:rPr lang="es-MX" sz="2400" b="1" dirty="0">
                <a:latin typeface="Calibri" panose="020F0502020204030204" pitchFamily="34" charset="0"/>
                <a:ea typeface="Calibri" panose="020F0502020204030204" pitchFamily="34" charset="0"/>
                <a:cs typeface="Calibri" panose="020F0502020204030204" pitchFamily="34" charset="0"/>
              </a:rPr>
              <a:t>FORMATOS LEY DE DISCIPLINA FINANCIERA</a:t>
            </a:r>
            <a:endParaRPr lang="es-MX" sz="2400" dirty="0">
              <a:latin typeface="Calibri" panose="020F0502020204030204" pitchFamily="34" charset="0"/>
              <a:ea typeface="Calibri" panose="020F0502020204030204" pitchFamily="34" charset="0"/>
              <a:cs typeface="Calibri" panose="020F0502020204030204" pitchFamily="34" charset="0"/>
            </a:endParaRPr>
          </a:p>
        </p:txBody>
      </p:sp>
      <p:pic>
        <p:nvPicPr>
          <p:cNvPr id="3" name="Imagen 2">
            <a:extLst>
              <a:ext uri="{FF2B5EF4-FFF2-40B4-BE49-F238E27FC236}">
                <a16:creationId xmlns:a16="http://schemas.microsoft.com/office/drawing/2014/main" id="{391E026E-A207-4B6A-B8E5-0B1990543F18}"/>
              </a:ext>
            </a:extLst>
          </p:cNvPr>
          <p:cNvPicPr>
            <a:picLocks noChangeAspect="1"/>
          </p:cNvPicPr>
          <p:nvPr/>
        </p:nvPicPr>
        <p:blipFill>
          <a:blip r:embed="rId2"/>
          <a:stretch>
            <a:fillRect/>
          </a:stretch>
        </p:blipFill>
        <p:spPr>
          <a:xfrm>
            <a:off x="279646" y="1294989"/>
            <a:ext cx="8697843" cy="4954891"/>
          </a:xfrm>
          <a:prstGeom prst="rect">
            <a:avLst/>
          </a:prstGeom>
        </p:spPr>
      </p:pic>
    </p:spTree>
    <p:extLst>
      <p:ext uri="{BB962C8B-B14F-4D97-AF65-F5344CB8AC3E}">
        <p14:creationId xmlns:p14="http://schemas.microsoft.com/office/powerpoint/2010/main" val="1809778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2696" b="-62"/>
          <a:stretch/>
        </p:blipFill>
        <p:spPr>
          <a:xfrm>
            <a:off x="0" y="-17417"/>
            <a:ext cx="9144000" cy="6875417"/>
          </a:xfrm>
          <a:prstGeom prst="rect">
            <a:avLst/>
          </a:prstGeom>
        </p:spPr>
      </p:pic>
    </p:spTree>
    <p:extLst>
      <p:ext uri="{BB962C8B-B14F-4D97-AF65-F5344CB8AC3E}">
        <p14:creationId xmlns:p14="http://schemas.microsoft.com/office/powerpoint/2010/main" val="2134975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3338682906"/>
              </p:ext>
            </p:extLst>
          </p:nvPr>
        </p:nvGraphicFramePr>
        <p:xfrm>
          <a:off x="963827" y="1710440"/>
          <a:ext cx="7092778" cy="4728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p:cNvSpPr/>
          <p:nvPr/>
        </p:nvSpPr>
        <p:spPr>
          <a:xfrm>
            <a:off x="267034" y="922659"/>
            <a:ext cx="7920842" cy="787780"/>
          </a:xfrm>
          <a:prstGeom prst="rect">
            <a:avLst/>
          </a:prstGeom>
        </p:spPr>
        <p:txBody>
          <a:bodyPr wrap="square">
            <a:spAutoFit/>
          </a:bodyPr>
          <a:lstStyle/>
          <a:p>
            <a:pPr algn="just">
              <a:lnSpc>
                <a:spcPct val="150000"/>
              </a:lnSpc>
              <a:spcAft>
                <a:spcPts val="600"/>
              </a:spcAft>
            </a:pPr>
            <a:r>
              <a:rPr lang="es-MX" sz="1600" dirty="0">
                <a:latin typeface="Raleway" panose="020B0503030101060003" pitchFamily="34" charset="0"/>
                <a:ea typeface="Calibri" panose="020F0502020204030204" pitchFamily="34" charset="0"/>
                <a:cs typeface="Calibri" panose="020F0502020204030204" pitchFamily="34" charset="0"/>
              </a:rPr>
              <a:t>Para efectos de una fácil comprensión, se dividirá la información relativa al Clasificador por Rubro de Ingresos en 4 aspectos básicos:</a:t>
            </a:r>
            <a:endParaRPr lang="es-MX" sz="1600" dirty="0">
              <a:latin typeface="Raleway" panose="020B0503030101060003" pitchFamily="34" charset="0"/>
              <a:ea typeface="Calibri" panose="020F0502020204030204" pitchFamily="34" charset="0"/>
              <a:cs typeface="Times New Roman" panose="02020603050405020304" pitchFamily="18" charset="0"/>
            </a:endParaRPr>
          </a:p>
        </p:txBody>
      </p:sp>
      <p:sp>
        <p:nvSpPr>
          <p:cNvPr id="6" name="Título 1">
            <a:extLst>
              <a:ext uri="{FF2B5EF4-FFF2-40B4-BE49-F238E27FC236}">
                <a16:creationId xmlns:a16="http://schemas.microsoft.com/office/drawing/2014/main" id="{FAE36708-276D-49AB-B523-E83DFCF33244}"/>
              </a:ext>
            </a:extLst>
          </p:cNvPr>
          <p:cNvSpPr txBox="1">
            <a:spLocks/>
          </p:cNvSpPr>
          <p:nvPr/>
        </p:nvSpPr>
        <p:spPr>
          <a:xfrm>
            <a:off x="0" y="173312"/>
            <a:ext cx="6593681" cy="491819"/>
          </a:xfrm>
          <a:prstGeom prst="rect">
            <a:avLst/>
          </a:prstGeom>
        </p:spPr>
        <p:txBody>
          <a:bodyP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000" b="1" dirty="0">
                <a:solidFill>
                  <a:schemeClr val="bg1"/>
                </a:solidFill>
                <a:latin typeface="Raleway" panose="020B0503030101060003" pitchFamily="34" charset="0"/>
              </a:rPr>
              <a:t>Clasificador por rubro de ingresos</a:t>
            </a:r>
            <a:endParaRPr lang="es-MX" sz="2000" dirty="0"/>
          </a:p>
        </p:txBody>
      </p:sp>
    </p:spTree>
    <p:extLst>
      <p:ext uri="{BB962C8B-B14F-4D97-AF65-F5344CB8AC3E}">
        <p14:creationId xmlns:p14="http://schemas.microsoft.com/office/powerpoint/2010/main" val="2284467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60317" y="849166"/>
            <a:ext cx="8728364" cy="5247590"/>
          </a:xfrm>
          <a:prstGeom prst="rect">
            <a:avLst/>
          </a:prstGeom>
        </p:spPr>
        <p:txBody>
          <a:bodyPr wrap="square">
            <a:spAutoFit/>
          </a:bodyPr>
          <a:lstStyle/>
          <a:p>
            <a:pPr marL="457200" indent="-457200" algn="just">
              <a:spcAft>
                <a:spcPts val="600"/>
              </a:spcAft>
              <a:buAutoNum type="alphaUcPeriod"/>
            </a:pPr>
            <a:r>
              <a:rPr lang="es-MX" sz="2000" b="1" dirty="0">
                <a:latin typeface="Raleway" panose="020B0503030101060003" pitchFamily="34" charset="0"/>
                <a:ea typeface="Calibri" panose="020F0502020204030204" pitchFamily="34" charset="0"/>
                <a:cs typeface="Calibri" panose="020F0502020204030204" pitchFamily="34" charset="0"/>
              </a:rPr>
              <a:t>ASPECTOS GENERALES</a:t>
            </a:r>
          </a:p>
          <a:p>
            <a:pPr algn="just">
              <a:spcAft>
                <a:spcPts val="600"/>
              </a:spcAft>
            </a:pPr>
            <a:r>
              <a:rPr lang="es-MX" sz="2000" dirty="0">
                <a:latin typeface="Raleway" panose="020B0503030101060003" pitchFamily="34" charset="0"/>
                <a:ea typeface="Calibri" panose="020F0502020204030204" pitchFamily="34" charset="0"/>
                <a:cs typeface="Calibri" panose="020F0502020204030204" pitchFamily="34" charset="0"/>
              </a:rPr>
              <a:t>El Clasificador por Rubros de Ingresos (CRI) permitirá una clasificación de los ingresos presupuestarios de los entes públicos acorde con criterios legales, internacionales y contables, claro, preciso, integral y útil, que posibilite un adecuado registro y presentación de las operaciones, que facilite la interrelación con las cuentas patrimoniales.</a:t>
            </a:r>
          </a:p>
          <a:p>
            <a:pPr algn="just">
              <a:spcAft>
                <a:spcPts val="600"/>
              </a:spcAft>
            </a:pPr>
            <a:r>
              <a:rPr lang="es-MX" sz="2000" dirty="0">
                <a:latin typeface="Raleway" panose="020B0503030101060003" pitchFamily="34" charset="0"/>
                <a:ea typeface="Calibri" panose="020F0502020204030204" pitchFamily="34" charset="0"/>
                <a:cs typeface="Calibri" panose="020F0502020204030204" pitchFamily="34" charset="0"/>
              </a:rPr>
              <a:t>La adecuada clasificación de los recursos resulta sumamente importante, su trascendencia en materia de la obtención de las cuentas nacionales, en especial en lo referente al análisis de la generación, distribución y redistribución del ingreso.</a:t>
            </a:r>
            <a:endParaRPr lang="es-MX" sz="2000" dirty="0">
              <a:latin typeface="Raleway" panose="020B0503030101060003" pitchFamily="34" charset="0"/>
              <a:ea typeface="Calibri" panose="020F0502020204030204" pitchFamily="34" charset="0"/>
              <a:cs typeface="Times New Roman" panose="02020603050405020304" pitchFamily="18" charset="0"/>
            </a:endParaRPr>
          </a:p>
          <a:p>
            <a:pPr algn="just">
              <a:spcAft>
                <a:spcPts val="600"/>
              </a:spcAft>
            </a:pPr>
            <a:r>
              <a:rPr lang="es-MX" sz="2000" dirty="0">
                <a:latin typeface="Raleway" panose="020B0503030101060003" pitchFamily="34" charset="0"/>
                <a:ea typeface="Calibri" panose="020F0502020204030204" pitchFamily="34" charset="0"/>
                <a:cs typeface="Calibri" panose="020F0502020204030204" pitchFamily="34" charset="0"/>
              </a:rPr>
              <a:t>A fin de obtener esa información resulta necesario organizar las transacciones en categorías homogéneas, que permitan la correcta interpretación de los hechos que les dieron origen y sus repercusiones. En consecuencia, las clasificaciones de los recursos, identifican las características distintivas de los medios de financiamiento, agrupándolos a fin de medirlos y analizar sus efectos.</a:t>
            </a:r>
            <a:endParaRPr lang="es-MX" sz="2000" dirty="0">
              <a:latin typeface="Raleway" panose="020B0503030101060003" pitchFamily="34" charset="0"/>
              <a:ea typeface="Calibri" panose="020F0502020204030204" pitchFamily="34" charset="0"/>
              <a:cs typeface="Times New Roman" panose="02020603050405020304" pitchFamily="18" charset="0"/>
            </a:endParaRPr>
          </a:p>
        </p:txBody>
      </p:sp>
      <p:sp>
        <p:nvSpPr>
          <p:cNvPr id="6" name="Título 1">
            <a:extLst>
              <a:ext uri="{FF2B5EF4-FFF2-40B4-BE49-F238E27FC236}">
                <a16:creationId xmlns:a16="http://schemas.microsoft.com/office/drawing/2014/main" id="{A9991BAF-2320-416D-89EE-9A791B15CA73}"/>
              </a:ext>
            </a:extLst>
          </p:cNvPr>
          <p:cNvSpPr txBox="1">
            <a:spLocks/>
          </p:cNvSpPr>
          <p:nvPr/>
        </p:nvSpPr>
        <p:spPr>
          <a:xfrm>
            <a:off x="0" y="173312"/>
            <a:ext cx="6593681" cy="491819"/>
          </a:xfrm>
          <a:prstGeom prst="rect">
            <a:avLst/>
          </a:prstGeom>
        </p:spPr>
        <p:txBody>
          <a:bodyP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000" b="1" dirty="0">
                <a:solidFill>
                  <a:schemeClr val="bg1"/>
                </a:solidFill>
                <a:latin typeface="Raleway" panose="020B0503030101060003" pitchFamily="34" charset="0"/>
              </a:rPr>
              <a:t>Clasificador por rubro de ingresos</a:t>
            </a:r>
            <a:endParaRPr lang="es-MX" sz="2000" dirty="0"/>
          </a:p>
        </p:txBody>
      </p:sp>
    </p:spTree>
    <p:extLst>
      <p:ext uri="{BB962C8B-B14F-4D97-AF65-F5344CB8AC3E}">
        <p14:creationId xmlns:p14="http://schemas.microsoft.com/office/powerpoint/2010/main" val="3065586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05167" y="821242"/>
            <a:ext cx="8530460" cy="5016758"/>
          </a:xfrm>
          <a:prstGeom prst="rect">
            <a:avLst/>
          </a:prstGeom>
        </p:spPr>
        <p:txBody>
          <a:bodyPr wrap="square">
            <a:spAutoFit/>
          </a:bodyPr>
          <a:lstStyle/>
          <a:p>
            <a:pPr algn="just">
              <a:spcAft>
                <a:spcPts val="600"/>
              </a:spcAft>
            </a:pPr>
            <a:r>
              <a:rPr lang="es-MX" sz="2000" b="1" dirty="0">
                <a:latin typeface="Raleway" panose="020B0503030101060003"/>
              </a:rPr>
              <a:t>B. OBJETIVOS DEL CRI</a:t>
            </a:r>
          </a:p>
          <a:p>
            <a:pPr algn="just">
              <a:spcAft>
                <a:spcPts val="600"/>
              </a:spcAft>
            </a:pPr>
            <a:endParaRPr lang="es-MX" sz="2000" dirty="0">
              <a:latin typeface="Raleway" panose="020B0503030101060003"/>
            </a:endParaRPr>
          </a:p>
          <a:p>
            <a:pPr algn="just">
              <a:spcAft>
                <a:spcPts val="600"/>
              </a:spcAft>
            </a:pPr>
            <a:r>
              <a:rPr lang="es-MX" sz="2000" dirty="0">
                <a:latin typeface="Raleway" panose="020B0503030101060003" pitchFamily="34" charset="0"/>
                <a:ea typeface="Calibri" panose="020F0502020204030204" pitchFamily="34" charset="0"/>
                <a:cs typeface="Calibri" panose="020F0502020204030204" pitchFamily="34" charset="0"/>
              </a:rPr>
              <a:t>Las clasificaciones de los ingresos públicos tienen por finalidad: </a:t>
            </a:r>
          </a:p>
          <a:p>
            <a:pPr algn="just">
              <a:spcAft>
                <a:spcPts val="600"/>
              </a:spcAft>
            </a:pPr>
            <a:endParaRPr lang="es-MX" sz="2000" dirty="0">
              <a:latin typeface="Raleway" panose="020B0503030101060003" pitchFamily="34" charset="0"/>
              <a:ea typeface="Calibri" panose="020F0502020204030204" pitchFamily="34" charset="0"/>
              <a:cs typeface="Times New Roman" panose="02020603050405020304" pitchFamily="18" charset="0"/>
            </a:endParaRPr>
          </a:p>
          <a:p>
            <a:pPr marL="257175" indent="-257175" algn="just">
              <a:buFont typeface="Symbol" panose="05050102010706020507" pitchFamily="18" charset="2"/>
              <a:buChar char=""/>
            </a:pPr>
            <a:r>
              <a:rPr lang="es-MX" sz="2000" dirty="0">
                <a:latin typeface="Raleway" panose="020B0503030101060003" pitchFamily="34" charset="0"/>
                <a:ea typeface="Calibri" panose="020F0502020204030204" pitchFamily="34" charset="0"/>
                <a:cs typeface="Calibri" panose="020F0502020204030204" pitchFamily="34" charset="0"/>
              </a:rPr>
              <a:t> Identificar los ingresos que los entes públicos captan en función de la actividad que desarrollan. </a:t>
            </a:r>
          </a:p>
          <a:p>
            <a:pPr marL="257175" indent="-257175" algn="just">
              <a:buFont typeface="Symbol" panose="05050102010706020507" pitchFamily="18" charset="2"/>
              <a:buChar char=""/>
            </a:pPr>
            <a:endParaRPr lang="es-MX" sz="2000" dirty="0">
              <a:latin typeface="Raleway" panose="020B0503030101060003" pitchFamily="34" charset="0"/>
              <a:ea typeface="Calibri" panose="020F0502020204030204" pitchFamily="34" charset="0"/>
              <a:cs typeface="Calibri" panose="020F0502020204030204" pitchFamily="34" charset="0"/>
            </a:endParaRPr>
          </a:p>
          <a:p>
            <a:pPr marL="257175" indent="-257175" algn="just">
              <a:buFont typeface="Symbol" panose="05050102010706020507" pitchFamily="18" charset="2"/>
              <a:buChar char=""/>
            </a:pPr>
            <a:r>
              <a:rPr lang="es-MX" sz="2000" dirty="0">
                <a:latin typeface="Raleway" panose="020B0503030101060003" pitchFamily="34" charset="0"/>
                <a:ea typeface="Calibri" panose="020F0502020204030204" pitchFamily="34" charset="0"/>
                <a:cs typeface="Calibri" panose="020F0502020204030204" pitchFamily="34" charset="0"/>
              </a:rPr>
              <a:t>Realizar el análisis económico-financiero y facilitar la toma de decisiones de los entes públicos. </a:t>
            </a:r>
          </a:p>
          <a:p>
            <a:pPr marL="257175" indent="-257175" algn="just">
              <a:buFont typeface="Symbol" panose="05050102010706020507" pitchFamily="18" charset="2"/>
              <a:buChar char=""/>
            </a:pPr>
            <a:endParaRPr lang="es-MX" sz="2000" dirty="0">
              <a:latin typeface="Raleway" panose="020B0503030101060003" pitchFamily="34" charset="0"/>
              <a:ea typeface="Calibri" panose="020F0502020204030204" pitchFamily="34" charset="0"/>
              <a:cs typeface="Calibri" panose="020F0502020204030204" pitchFamily="34" charset="0"/>
            </a:endParaRPr>
          </a:p>
          <a:p>
            <a:pPr marL="257175" indent="-257175" algn="just">
              <a:buFont typeface="Symbol" panose="05050102010706020507" pitchFamily="18" charset="2"/>
              <a:buChar char=""/>
            </a:pPr>
            <a:r>
              <a:rPr lang="es-MX" sz="2000" dirty="0">
                <a:latin typeface="Raleway" panose="020B0503030101060003" pitchFamily="34" charset="0"/>
                <a:ea typeface="Calibri" panose="020F0502020204030204" pitchFamily="34" charset="0"/>
                <a:cs typeface="Calibri" panose="020F0502020204030204" pitchFamily="34" charset="0"/>
              </a:rPr>
              <a:t>Contribuir a la definición de la política presupuestaria de un período determinado. </a:t>
            </a:r>
          </a:p>
          <a:p>
            <a:pPr marL="257175" indent="-257175" algn="just">
              <a:buFont typeface="Symbol" panose="05050102010706020507" pitchFamily="18" charset="2"/>
              <a:buChar char=""/>
            </a:pPr>
            <a:endParaRPr lang="es-MX" sz="2000" dirty="0">
              <a:latin typeface="Raleway" panose="020B0503030101060003" pitchFamily="34" charset="0"/>
              <a:ea typeface="Calibri" panose="020F0502020204030204" pitchFamily="34" charset="0"/>
              <a:cs typeface="Calibri" panose="020F0502020204030204" pitchFamily="34" charset="0"/>
            </a:endParaRPr>
          </a:p>
          <a:p>
            <a:pPr marL="257175" indent="-257175" algn="just">
              <a:spcAft>
                <a:spcPts val="600"/>
              </a:spcAft>
              <a:buFont typeface="Symbol" panose="05050102010706020507" pitchFamily="18" charset="2"/>
              <a:buChar char=""/>
            </a:pPr>
            <a:r>
              <a:rPr lang="es-MX" sz="2000" dirty="0">
                <a:latin typeface="Raleway" panose="020B0503030101060003" pitchFamily="34" charset="0"/>
                <a:ea typeface="Calibri" panose="020F0502020204030204" pitchFamily="34" charset="0"/>
                <a:cs typeface="Calibri" panose="020F0502020204030204" pitchFamily="34" charset="0"/>
              </a:rPr>
              <a:t>Procurar la medición del efecto de la recaudación de los entes públicos en los distintos sectores de la actividad económica</a:t>
            </a:r>
          </a:p>
        </p:txBody>
      </p:sp>
      <p:sp>
        <p:nvSpPr>
          <p:cNvPr id="6" name="Título 1">
            <a:extLst>
              <a:ext uri="{FF2B5EF4-FFF2-40B4-BE49-F238E27FC236}">
                <a16:creationId xmlns:a16="http://schemas.microsoft.com/office/drawing/2014/main" id="{8CEEB048-4C35-40A6-B2EF-00FA9E25A907}"/>
              </a:ext>
            </a:extLst>
          </p:cNvPr>
          <p:cNvSpPr txBox="1">
            <a:spLocks/>
          </p:cNvSpPr>
          <p:nvPr/>
        </p:nvSpPr>
        <p:spPr>
          <a:xfrm>
            <a:off x="0" y="173312"/>
            <a:ext cx="6593681" cy="491819"/>
          </a:xfrm>
          <a:prstGeom prst="rect">
            <a:avLst/>
          </a:prstGeom>
        </p:spPr>
        <p:txBody>
          <a:bodyP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000" b="1" dirty="0">
                <a:solidFill>
                  <a:schemeClr val="bg1"/>
                </a:solidFill>
                <a:latin typeface="Raleway" panose="020B0503030101060003" pitchFamily="34" charset="0"/>
              </a:rPr>
              <a:t>Clasificador por rubro de ingresos</a:t>
            </a:r>
            <a:endParaRPr lang="es-MX" sz="2000" dirty="0"/>
          </a:p>
        </p:txBody>
      </p:sp>
    </p:spTree>
    <p:extLst>
      <p:ext uri="{BB962C8B-B14F-4D97-AF65-F5344CB8AC3E}">
        <p14:creationId xmlns:p14="http://schemas.microsoft.com/office/powerpoint/2010/main" val="66736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90500" y="807757"/>
            <a:ext cx="8555677" cy="5170646"/>
          </a:xfrm>
          <a:prstGeom prst="rect">
            <a:avLst/>
          </a:prstGeom>
        </p:spPr>
        <p:txBody>
          <a:bodyPr wrap="square">
            <a:spAutoFit/>
          </a:bodyPr>
          <a:lstStyle/>
          <a:p>
            <a:pPr algn="just">
              <a:spcAft>
                <a:spcPts val="600"/>
              </a:spcAft>
            </a:pPr>
            <a:r>
              <a:rPr lang="es-MX" sz="2000" b="1" dirty="0">
                <a:latin typeface="Raleway" panose="020B0503030101060003" pitchFamily="34" charset="0"/>
              </a:rPr>
              <a:t>C. ESTRUCTURA DE CODIFICACIÓN</a:t>
            </a:r>
          </a:p>
          <a:p>
            <a:pPr algn="just">
              <a:spcAft>
                <a:spcPts val="600"/>
              </a:spcAft>
            </a:pPr>
            <a:endParaRPr lang="es-MX" sz="2000" dirty="0">
              <a:latin typeface="Raleway" panose="020B0503030101060003" pitchFamily="34" charset="0"/>
              <a:ea typeface="Calibri" panose="020F0502020204030204" pitchFamily="34" charset="0"/>
              <a:cs typeface="Calibri" panose="020F0502020204030204" pitchFamily="34" charset="0"/>
            </a:endParaRPr>
          </a:p>
          <a:p>
            <a:pPr algn="just">
              <a:spcAft>
                <a:spcPts val="600"/>
              </a:spcAft>
            </a:pPr>
            <a:r>
              <a:rPr lang="es-MX" sz="2000" dirty="0">
                <a:latin typeface="Raleway" panose="020B0503030101060003" pitchFamily="34" charset="0"/>
                <a:ea typeface="Calibri" panose="020F0502020204030204" pitchFamily="34" charset="0"/>
                <a:cs typeface="Calibri" panose="020F0502020204030204" pitchFamily="34" charset="0"/>
              </a:rPr>
              <a:t>El CRI ordena, agrupa y presenta a los ingresos públicos en función de su diferente naturaleza y el carácter de las transacciones que le dan origen.</a:t>
            </a:r>
          </a:p>
          <a:p>
            <a:pPr algn="just">
              <a:spcAft>
                <a:spcPts val="600"/>
              </a:spcAft>
            </a:pPr>
            <a:endParaRPr lang="es-MX" sz="1000" dirty="0">
              <a:latin typeface="Raleway" panose="020B0503030101060003" pitchFamily="34" charset="0"/>
              <a:ea typeface="Calibri" panose="020F0502020204030204" pitchFamily="34" charset="0"/>
              <a:cs typeface="Times New Roman" panose="02020603050405020304" pitchFamily="18" charset="0"/>
            </a:endParaRPr>
          </a:p>
          <a:p>
            <a:pPr algn="just">
              <a:spcAft>
                <a:spcPts val="600"/>
              </a:spcAft>
            </a:pPr>
            <a:r>
              <a:rPr lang="es-MX" sz="2000" dirty="0">
                <a:latin typeface="Raleway" panose="020B0503030101060003" pitchFamily="34" charset="0"/>
                <a:ea typeface="Calibri" panose="020F0502020204030204" pitchFamily="34" charset="0"/>
                <a:cs typeface="Calibri" panose="020F0502020204030204" pitchFamily="34" charset="0"/>
              </a:rPr>
              <a:t>En el CRI se distinguen los ingresos que provienen de fuentes tradicionales como los impuestos, los aprovechamientos, derechos y productos, las transferencias; los que proceden del patrimonio público como la venta de activos, de títulos, de acciones y las rentas de la propiedad; los que provienen de la disminución de activos y financiamientos.</a:t>
            </a:r>
          </a:p>
          <a:p>
            <a:pPr algn="just">
              <a:spcAft>
                <a:spcPts val="600"/>
              </a:spcAft>
            </a:pPr>
            <a:endParaRPr lang="es-MX" sz="1000" dirty="0">
              <a:latin typeface="Raleway" panose="020B0503030101060003" pitchFamily="34" charset="0"/>
              <a:ea typeface="Calibri" panose="020F0502020204030204" pitchFamily="34" charset="0"/>
              <a:cs typeface="Times New Roman" panose="02020603050405020304" pitchFamily="18" charset="0"/>
            </a:endParaRPr>
          </a:p>
          <a:p>
            <a:pPr algn="just">
              <a:spcAft>
                <a:spcPts val="600"/>
              </a:spcAft>
            </a:pPr>
            <a:r>
              <a:rPr lang="es-MX" sz="2000" dirty="0">
                <a:latin typeface="Raleway" panose="020B0503030101060003" pitchFamily="34" charset="0"/>
                <a:ea typeface="Calibri" panose="020F0502020204030204" pitchFamily="34" charset="0"/>
                <a:cs typeface="Calibri" panose="020F0502020204030204" pitchFamily="34" charset="0"/>
              </a:rPr>
              <a:t>El CRI permitirá el registro analítico de las transacciones de ingresos, siendo el instrumento que permite vincular los aspectos presupuestarios y contables de los recursos. </a:t>
            </a:r>
            <a:endParaRPr lang="es-MX" sz="2000" dirty="0">
              <a:latin typeface="Raleway" panose="020B0503030101060003" pitchFamily="34" charset="0"/>
              <a:ea typeface="Calibri" panose="020F0502020204030204" pitchFamily="34" charset="0"/>
              <a:cs typeface="Times New Roman" panose="02020603050405020304" pitchFamily="18" charset="0"/>
            </a:endParaRPr>
          </a:p>
        </p:txBody>
      </p:sp>
      <p:sp>
        <p:nvSpPr>
          <p:cNvPr id="6" name="Título 1">
            <a:extLst>
              <a:ext uri="{FF2B5EF4-FFF2-40B4-BE49-F238E27FC236}">
                <a16:creationId xmlns:a16="http://schemas.microsoft.com/office/drawing/2014/main" id="{4FC122CC-929B-46FD-9F2B-3646E3C6B807}"/>
              </a:ext>
            </a:extLst>
          </p:cNvPr>
          <p:cNvSpPr txBox="1">
            <a:spLocks/>
          </p:cNvSpPr>
          <p:nvPr/>
        </p:nvSpPr>
        <p:spPr>
          <a:xfrm>
            <a:off x="0" y="173312"/>
            <a:ext cx="6593681" cy="491819"/>
          </a:xfrm>
          <a:prstGeom prst="rect">
            <a:avLst/>
          </a:prstGeom>
        </p:spPr>
        <p:txBody>
          <a:bodyP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000" b="1" dirty="0">
                <a:solidFill>
                  <a:schemeClr val="bg1"/>
                </a:solidFill>
                <a:latin typeface="Raleway" panose="020B0503030101060003" pitchFamily="34" charset="0"/>
              </a:rPr>
              <a:t>Clasificador por rubro de ingresos</a:t>
            </a:r>
            <a:endParaRPr lang="es-MX" sz="2000" dirty="0"/>
          </a:p>
        </p:txBody>
      </p:sp>
    </p:spTree>
    <p:extLst>
      <p:ext uri="{BB962C8B-B14F-4D97-AF65-F5344CB8AC3E}">
        <p14:creationId xmlns:p14="http://schemas.microsoft.com/office/powerpoint/2010/main" val="3395280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79311" y="815939"/>
            <a:ext cx="8627338" cy="5555367"/>
          </a:xfrm>
          <a:prstGeom prst="rect">
            <a:avLst/>
          </a:prstGeom>
        </p:spPr>
        <p:txBody>
          <a:bodyPr wrap="square">
            <a:spAutoFit/>
          </a:bodyPr>
          <a:lstStyle/>
          <a:p>
            <a:pPr algn="just">
              <a:spcAft>
                <a:spcPts val="600"/>
              </a:spcAft>
            </a:pPr>
            <a:r>
              <a:rPr lang="es-MX" sz="2000" b="1" dirty="0">
                <a:latin typeface="Raleway" panose="020B0503030101060003" pitchFamily="34" charset="0"/>
              </a:rPr>
              <a:t>C. ESTRUCTURA DE CODIFICACIÓN</a:t>
            </a:r>
          </a:p>
          <a:p>
            <a:pPr algn="just">
              <a:spcAft>
                <a:spcPts val="600"/>
              </a:spcAft>
            </a:pPr>
            <a:endParaRPr lang="es-MX" sz="1000" b="1" dirty="0">
              <a:latin typeface="Raleway" panose="020B0503030101060003" pitchFamily="34" charset="0"/>
            </a:endParaRPr>
          </a:p>
          <a:p>
            <a:pPr algn="just">
              <a:spcAft>
                <a:spcPts val="600"/>
              </a:spcAft>
            </a:pPr>
            <a:r>
              <a:rPr lang="es-MX" sz="2000" dirty="0">
                <a:latin typeface="Raleway" panose="020B0503030101060003" pitchFamily="34" charset="0"/>
                <a:ea typeface="Calibri" panose="020F0502020204030204" pitchFamily="34" charset="0"/>
                <a:cs typeface="Calibri" panose="020F0502020204030204" pitchFamily="34" charset="0"/>
              </a:rPr>
              <a:t>Además, tiene una codificación  de dos dígitos: </a:t>
            </a:r>
          </a:p>
          <a:p>
            <a:pPr algn="just">
              <a:spcAft>
                <a:spcPts val="600"/>
              </a:spcAft>
            </a:pPr>
            <a:endParaRPr lang="es-MX" sz="1000" dirty="0">
              <a:latin typeface="Raleway" panose="020B0503030101060003" pitchFamily="34" charset="0"/>
              <a:ea typeface="Calibri" panose="020F0502020204030204" pitchFamily="34" charset="0"/>
              <a:cs typeface="Times New Roman" panose="02020603050405020304" pitchFamily="18" charset="0"/>
            </a:endParaRPr>
          </a:p>
          <a:p>
            <a:pPr algn="just">
              <a:spcAft>
                <a:spcPts val="600"/>
              </a:spcAft>
            </a:pPr>
            <a:r>
              <a:rPr lang="es-MX" sz="2000" b="1" dirty="0">
                <a:latin typeface="Raleway" panose="020B0503030101060003" pitchFamily="34" charset="0"/>
                <a:ea typeface="Calibri" panose="020F0502020204030204" pitchFamily="34" charset="0"/>
                <a:cs typeface="Calibri" panose="020F0502020204030204" pitchFamily="34" charset="0"/>
              </a:rPr>
              <a:t>Rubro</a:t>
            </a:r>
            <a:r>
              <a:rPr lang="es-MX" sz="2000" dirty="0">
                <a:latin typeface="Raleway" panose="020B0503030101060003" pitchFamily="34" charset="0"/>
                <a:ea typeface="Calibri" panose="020F0502020204030204" pitchFamily="34" charset="0"/>
                <a:cs typeface="Calibri" panose="020F0502020204030204" pitchFamily="34" charset="0"/>
              </a:rPr>
              <a:t>: El mayor nivel de agregación del CRI que presenta y ordena los grupos principales de los ingresos públicos en función de su diferente naturaleza y el carácter de las transacciones que le dan origen. </a:t>
            </a:r>
            <a:br>
              <a:rPr lang="es-MX" sz="2000" dirty="0">
                <a:latin typeface="Raleway" panose="020B0503030101060003" pitchFamily="34" charset="0"/>
                <a:ea typeface="Calibri" panose="020F0502020204030204" pitchFamily="34" charset="0"/>
                <a:cs typeface="Calibri" panose="020F0502020204030204" pitchFamily="34" charset="0"/>
              </a:rPr>
            </a:br>
            <a:endParaRPr lang="es-MX" sz="2000" dirty="0">
              <a:latin typeface="Raleway" panose="020B0503030101060003" pitchFamily="34" charset="0"/>
              <a:ea typeface="Calibri" panose="020F0502020204030204" pitchFamily="34" charset="0"/>
              <a:cs typeface="Times New Roman" panose="02020603050405020304" pitchFamily="18" charset="0"/>
            </a:endParaRPr>
          </a:p>
          <a:p>
            <a:pPr algn="just">
              <a:spcAft>
                <a:spcPts val="600"/>
              </a:spcAft>
            </a:pPr>
            <a:r>
              <a:rPr lang="es-MX" sz="2000" b="1" dirty="0">
                <a:latin typeface="Raleway" panose="020B0503030101060003" pitchFamily="34" charset="0"/>
                <a:ea typeface="Calibri" panose="020F0502020204030204" pitchFamily="34" charset="0"/>
                <a:cs typeface="Calibri" panose="020F0502020204030204" pitchFamily="34" charset="0"/>
              </a:rPr>
              <a:t>Tipo</a:t>
            </a:r>
            <a:r>
              <a:rPr lang="es-MX" sz="2000" dirty="0">
                <a:latin typeface="Raleway" panose="020B0503030101060003" pitchFamily="34" charset="0"/>
                <a:ea typeface="Calibri" panose="020F0502020204030204" pitchFamily="34" charset="0"/>
                <a:cs typeface="Calibri" panose="020F0502020204030204" pitchFamily="34" charset="0"/>
              </a:rPr>
              <a:t>: Determina el conjunto de ingresos públicos que integran cada rubro, cuyo nivel de agregación  es intermedio</a:t>
            </a:r>
          </a:p>
          <a:p>
            <a:pPr algn="just">
              <a:spcAft>
                <a:spcPts val="600"/>
              </a:spcAft>
            </a:pPr>
            <a:endParaRPr lang="es-MX" sz="1000" dirty="0">
              <a:latin typeface="Raleway" panose="020B0503030101060003" pitchFamily="34" charset="0"/>
              <a:ea typeface="Calibri" panose="020F0502020204030204" pitchFamily="34" charset="0"/>
              <a:cs typeface="Calibri" panose="020F0502020204030204" pitchFamily="34" charset="0"/>
            </a:endParaRPr>
          </a:p>
          <a:p>
            <a:pPr algn="just">
              <a:spcAft>
                <a:spcPts val="600"/>
              </a:spcAft>
            </a:pPr>
            <a:r>
              <a:rPr lang="es-MX" sz="2000" dirty="0">
                <a:latin typeface="Raleway" panose="020B0503030101060003" pitchFamily="34" charset="0"/>
              </a:rPr>
              <a:t>Las unidades administrativas o instancias competentes en materia de Contabilidad Gubernamental y de Ingresos de cada orden de gobierno, podrán desagregar de acuerdo a sus necesidades este clasificador, en clase (tercer nivel) y concepto (cuarto nivel), a partir de la estructura básica que se está presentando  (2 dígitos), conservando la armonización con el Plan de Cuentas.</a:t>
            </a:r>
          </a:p>
        </p:txBody>
      </p:sp>
      <p:sp>
        <p:nvSpPr>
          <p:cNvPr id="5" name="Título 1">
            <a:extLst>
              <a:ext uri="{FF2B5EF4-FFF2-40B4-BE49-F238E27FC236}">
                <a16:creationId xmlns:a16="http://schemas.microsoft.com/office/drawing/2014/main" id="{B1037F0B-89F1-4FB7-A42F-A6045E3580B7}"/>
              </a:ext>
            </a:extLst>
          </p:cNvPr>
          <p:cNvSpPr txBox="1">
            <a:spLocks/>
          </p:cNvSpPr>
          <p:nvPr/>
        </p:nvSpPr>
        <p:spPr>
          <a:xfrm>
            <a:off x="0" y="173312"/>
            <a:ext cx="6593681" cy="491819"/>
          </a:xfrm>
          <a:prstGeom prst="rect">
            <a:avLst/>
          </a:prstGeom>
        </p:spPr>
        <p:txBody>
          <a:bodyP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000" b="1" dirty="0">
                <a:solidFill>
                  <a:schemeClr val="bg1"/>
                </a:solidFill>
                <a:latin typeface="Raleway" panose="020B0503030101060003" pitchFamily="34" charset="0"/>
              </a:rPr>
              <a:t>Clasificador por rubro de ingresos</a:t>
            </a:r>
            <a:endParaRPr lang="es-MX" sz="2000" dirty="0"/>
          </a:p>
        </p:txBody>
      </p:sp>
    </p:spTree>
    <p:extLst>
      <p:ext uri="{BB962C8B-B14F-4D97-AF65-F5344CB8AC3E}">
        <p14:creationId xmlns:p14="http://schemas.microsoft.com/office/powerpoint/2010/main" val="307673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58288" y="1383526"/>
            <a:ext cx="8639299" cy="4993675"/>
          </a:xfrm>
          <a:prstGeom prst="rect">
            <a:avLst/>
          </a:prstGeom>
        </p:spPr>
        <p:txBody>
          <a:bodyPr wrap="square">
            <a:spAutoFit/>
          </a:bodyPr>
          <a:lstStyle/>
          <a:p>
            <a:pPr marL="257175" indent="-257175" algn="just">
              <a:lnSpc>
                <a:spcPct val="150000"/>
              </a:lnSpc>
              <a:spcAft>
                <a:spcPts val="600"/>
              </a:spcAft>
              <a:buFont typeface="+mj-lt"/>
              <a:buAutoNum type="arabicPeriod"/>
            </a:pPr>
            <a:r>
              <a:rPr lang="es-MX" sz="1500" b="1" dirty="0">
                <a:latin typeface="Raleway" panose="020B0503030101060003" pitchFamily="34" charset="0"/>
                <a:ea typeface="Calibri" panose="020F0502020204030204" pitchFamily="34" charset="0"/>
                <a:cs typeface="Calibri" panose="020F0502020204030204" pitchFamily="34" charset="0"/>
              </a:rPr>
              <a:t>Impuestos</a:t>
            </a:r>
            <a:endParaRPr lang="es-MX" sz="1500" dirty="0">
              <a:latin typeface="Raleway" panose="020B0503030101060003"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s-MX" sz="1500" dirty="0">
                <a:latin typeface="Raleway" panose="020B0503030101060003" pitchFamily="34" charset="0"/>
                <a:ea typeface="Calibri" panose="020F0502020204030204" pitchFamily="34" charset="0"/>
                <a:cs typeface="Calibri" panose="020F0502020204030204" pitchFamily="34" charset="0"/>
              </a:rPr>
              <a:t>Son las contribuciones establecidas en ley que deben pagar las personas físicas y morales que se encuentran en la situación jurídica o de hecho prevista por la misma y que sean distintas de las aportaciones de seguridad social, contribuciones de mejoras y derechos.</a:t>
            </a:r>
            <a:endParaRPr lang="es-MX" sz="1500" dirty="0">
              <a:latin typeface="Raleway" panose="020B0503030101060003" pitchFamily="34" charset="0"/>
              <a:ea typeface="Calibri" panose="020F0502020204030204" pitchFamily="34" charset="0"/>
              <a:cs typeface="Times New Roman" panose="02020603050405020304" pitchFamily="18" charset="0"/>
            </a:endParaRPr>
          </a:p>
          <a:p>
            <a:pPr marL="257175" indent="-257175" algn="just">
              <a:buFont typeface="Calibri" panose="020F0502020204030204" pitchFamily="34" charset="0"/>
              <a:buChar char="-"/>
            </a:pPr>
            <a:r>
              <a:rPr lang="es-MX" sz="1300" dirty="0">
                <a:latin typeface="Raleway" panose="020B0503030101060003" pitchFamily="34" charset="0"/>
                <a:ea typeface="Calibri" panose="020F0502020204030204" pitchFamily="34" charset="0"/>
                <a:cs typeface="Calibri" panose="020F0502020204030204" pitchFamily="34" charset="0"/>
              </a:rPr>
              <a:t>11 Impuestos sobre los ingresos</a:t>
            </a:r>
          </a:p>
          <a:p>
            <a:pPr marL="257175" indent="-257175" algn="just">
              <a:buFont typeface="Calibri" panose="020F0502020204030204" pitchFamily="34" charset="0"/>
              <a:buChar char="-"/>
            </a:pPr>
            <a:r>
              <a:rPr lang="es-MX" sz="1300" dirty="0">
                <a:latin typeface="Raleway" panose="020B0503030101060003" pitchFamily="34" charset="0"/>
                <a:ea typeface="Calibri" panose="020F0502020204030204" pitchFamily="34" charset="0"/>
                <a:cs typeface="Calibri" panose="020F0502020204030204" pitchFamily="34" charset="0"/>
              </a:rPr>
              <a:t>12 Impuestos sobre el patrimonio</a:t>
            </a:r>
          </a:p>
          <a:p>
            <a:pPr marL="257175" indent="-257175" algn="just">
              <a:buFont typeface="Calibri" panose="020F0502020204030204" pitchFamily="34" charset="0"/>
              <a:buChar char="-"/>
            </a:pPr>
            <a:r>
              <a:rPr lang="es-MX" sz="1300" dirty="0">
                <a:latin typeface="Raleway" panose="020B0503030101060003" pitchFamily="34" charset="0"/>
                <a:ea typeface="Calibri" panose="020F0502020204030204" pitchFamily="34" charset="0"/>
                <a:cs typeface="Calibri" panose="020F0502020204030204" pitchFamily="34" charset="0"/>
              </a:rPr>
              <a:t>13 Impuestos sobre la producción, el consumo y las transacciones</a:t>
            </a:r>
          </a:p>
          <a:p>
            <a:pPr marL="257175" indent="-257175" algn="just">
              <a:buFont typeface="Calibri" panose="020F0502020204030204" pitchFamily="34" charset="0"/>
              <a:buChar char="-"/>
            </a:pPr>
            <a:r>
              <a:rPr lang="es-MX" sz="1300" dirty="0">
                <a:latin typeface="Raleway" panose="020B0503030101060003" pitchFamily="34" charset="0"/>
                <a:ea typeface="Calibri" panose="020F0502020204030204" pitchFamily="34" charset="0"/>
                <a:cs typeface="Calibri" panose="020F0502020204030204" pitchFamily="34" charset="0"/>
              </a:rPr>
              <a:t>14 Impuestos al comercio exterior</a:t>
            </a:r>
          </a:p>
          <a:p>
            <a:pPr algn="just">
              <a:lnSpc>
                <a:spcPct val="150000"/>
              </a:lnSpc>
            </a:pPr>
            <a:r>
              <a:rPr lang="es-MX" sz="1500" b="1" dirty="0">
                <a:latin typeface="Raleway" panose="020B0503030101060003" pitchFamily="34" charset="0"/>
                <a:ea typeface="Calibri" panose="020F0502020204030204" pitchFamily="34" charset="0"/>
                <a:cs typeface="Calibri" panose="020F0502020204030204" pitchFamily="34" charset="0"/>
              </a:rPr>
              <a:t>2. Cuotas y aportaciones de seguridad social</a:t>
            </a:r>
            <a:endParaRPr lang="es-MX" sz="1500" dirty="0">
              <a:latin typeface="Raleway" panose="020B0503030101060003"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s-MX" sz="1500" dirty="0">
                <a:latin typeface="Raleway" panose="020B0503030101060003" pitchFamily="34" charset="0"/>
                <a:ea typeface="Calibri" panose="020F0502020204030204" pitchFamily="34" charset="0"/>
                <a:cs typeface="Calibri" panose="020F0502020204030204" pitchFamily="34" charset="0"/>
              </a:rPr>
              <a:t>Son las contribuciones establecidas en ley a cargo de personas que son sustituidas por el Estado en el cumplimiento de obligaciones fijadas por la ley en materia de seguridad social o a las personas que se beneficien en forma especial por servicios de seguridad social proporcionados por el mismo Estado.</a:t>
            </a:r>
            <a:endParaRPr lang="es-MX" sz="1500" dirty="0">
              <a:latin typeface="Raleway" panose="020B0503030101060003" pitchFamily="34" charset="0"/>
              <a:ea typeface="Calibri" panose="020F0502020204030204" pitchFamily="34" charset="0"/>
              <a:cs typeface="Times New Roman" panose="02020603050405020304" pitchFamily="18" charset="0"/>
            </a:endParaRPr>
          </a:p>
          <a:p>
            <a:pPr marL="257175" indent="-257175" algn="just">
              <a:spcAft>
                <a:spcPts val="600"/>
              </a:spcAft>
              <a:buFont typeface="Calibri" panose="020F0502020204030204" pitchFamily="34" charset="0"/>
              <a:buChar char="-"/>
            </a:pPr>
            <a:r>
              <a:rPr lang="es-MX" sz="1300" dirty="0">
                <a:latin typeface="Raleway" panose="020B0503030101060003" pitchFamily="34" charset="0"/>
                <a:cs typeface="Calibri" panose="020F0502020204030204" pitchFamily="34" charset="0"/>
              </a:rPr>
              <a:t>21 Aportaciones para Fondos de Vivienda</a:t>
            </a:r>
          </a:p>
          <a:p>
            <a:pPr marL="257175" indent="-257175" algn="just">
              <a:spcAft>
                <a:spcPts val="600"/>
              </a:spcAft>
              <a:buFont typeface="Calibri" panose="020F0502020204030204" pitchFamily="34" charset="0"/>
              <a:buChar char="-"/>
            </a:pPr>
            <a:r>
              <a:rPr lang="es-MX" sz="1300" dirty="0">
                <a:latin typeface="Raleway" panose="020B0503030101060003" pitchFamily="34" charset="0"/>
                <a:cs typeface="Calibri" panose="020F0502020204030204" pitchFamily="34" charset="0"/>
              </a:rPr>
              <a:t>22 Cuotas para la Seguridad Social</a:t>
            </a:r>
          </a:p>
          <a:p>
            <a:pPr marL="257175" indent="-257175" algn="just">
              <a:spcAft>
                <a:spcPts val="600"/>
              </a:spcAft>
              <a:buFont typeface="Calibri" panose="020F0502020204030204" pitchFamily="34" charset="0"/>
              <a:buChar char="-"/>
            </a:pPr>
            <a:r>
              <a:rPr lang="es-MX" sz="1300" dirty="0">
                <a:latin typeface="Raleway" panose="020B0503030101060003" pitchFamily="34" charset="0"/>
                <a:cs typeface="Calibri" panose="020F0502020204030204" pitchFamily="34" charset="0"/>
              </a:rPr>
              <a:t>23 Cuotas de Ahorro para el Retiro</a:t>
            </a:r>
          </a:p>
        </p:txBody>
      </p:sp>
      <p:sp>
        <p:nvSpPr>
          <p:cNvPr id="7" name="Título 1">
            <a:extLst>
              <a:ext uri="{FF2B5EF4-FFF2-40B4-BE49-F238E27FC236}">
                <a16:creationId xmlns:a16="http://schemas.microsoft.com/office/drawing/2014/main" id="{C4CDAD47-1161-47B5-8CE1-DCAEE67EC528}"/>
              </a:ext>
            </a:extLst>
          </p:cNvPr>
          <p:cNvSpPr txBox="1">
            <a:spLocks/>
          </p:cNvSpPr>
          <p:nvPr/>
        </p:nvSpPr>
        <p:spPr>
          <a:xfrm>
            <a:off x="258288" y="849579"/>
            <a:ext cx="5637809" cy="446561"/>
          </a:xfrm>
          <a:prstGeom prst="rect">
            <a:avLst/>
          </a:prstGeom>
        </p:spPr>
        <p:txBody>
          <a:bodyP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s-MX" sz="2000" b="1" dirty="0">
                <a:latin typeface="Raleway" panose="020B0503030101060003" pitchFamily="34" charset="0"/>
              </a:rPr>
              <a:t>d. Relación de rubros y tipos</a:t>
            </a:r>
            <a:endParaRPr lang="es-MX" sz="2000" dirty="0"/>
          </a:p>
        </p:txBody>
      </p:sp>
      <p:sp>
        <p:nvSpPr>
          <p:cNvPr id="8" name="Título 1">
            <a:extLst>
              <a:ext uri="{FF2B5EF4-FFF2-40B4-BE49-F238E27FC236}">
                <a16:creationId xmlns:a16="http://schemas.microsoft.com/office/drawing/2014/main" id="{36FD29D5-A619-4076-A35A-B5B36D541630}"/>
              </a:ext>
            </a:extLst>
          </p:cNvPr>
          <p:cNvSpPr txBox="1">
            <a:spLocks/>
          </p:cNvSpPr>
          <p:nvPr/>
        </p:nvSpPr>
        <p:spPr>
          <a:xfrm>
            <a:off x="0" y="173312"/>
            <a:ext cx="6593681" cy="491819"/>
          </a:xfrm>
          <a:prstGeom prst="rect">
            <a:avLst/>
          </a:prstGeom>
        </p:spPr>
        <p:txBody>
          <a:bodyP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000" b="1" dirty="0">
                <a:solidFill>
                  <a:schemeClr val="bg1"/>
                </a:solidFill>
                <a:latin typeface="Raleway" panose="020B0503030101060003" pitchFamily="34" charset="0"/>
              </a:rPr>
              <a:t>Clasificador por rubro de ingresos</a:t>
            </a:r>
            <a:endParaRPr lang="es-MX" sz="2000" dirty="0"/>
          </a:p>
        </p:txBody>
      </p:sp>
    </p:spTree>
    <p:extLst>
      <p:ext uri="{BB962C8B-B14F-4D97-AF65-F5344CB8AC3E}">
        <p14:creationId xmlns:p14="http://schemas.microsoft.com/office/powerpoint/2010/main" val="341009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40532" y="1302635"/>
            <a:ext cx="8487889" cy="4858638"/>
          </a:xfrm>
          <a:prstGeom prst="rect">
            <a:avLst/>
          </a:prstGeom>
        </p:spPr>
        <p:txBody>
          <a:bodyPr wrap="square">
            <a:spAutoFit/>
          </a:bodyPr>
          <a:lstStyle/>
          <a:p>
            <a:pPr algn="just">
              <a:lnSpc>
                <a:spcPct val="150000"/>
              </a:lnSpc>
              <a:spcAft>
                <a:spcPts val="600"/>
              </a:spcAft>
            </a:pPr>
            <a:r>
              <a:rPr lang="es-MX" sz="1500" b="1" dirty="0">
                <a:latin typeface="Raleway" panose="020B0503030101060003" pitchFamily="34" charset="0"/>
                <a:ea typeface="Calibri" panose="020F0502020204030204" pitchFamily="34" charset="0"/>
                <a:cs typeface="Calibri" panose="020F0502020204030204" pitchFamily="34" charset="0"/>
              </a:rPr>
              <a:t>3. Contribuciones de mejoras</a:t>
            </a:r>
            <a:endParaRPr lang="es-MX" sz="1500" dirty="0">
              <a:latin typeface="Raleway" panose="020B0503030101060003"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s-MX" sz="1500" dirty="0">
                <a:latin typeface="Raleway" panose="020B0503030101060003" pitchFamily="34" charset="0"/>
                <a:ea typeface="Calibri" panose="020F0502020204030204" pitchFamily="34" charset="0"/>
                <a:cs typeface="Calibri" panose="020F0502020204030204" pitchFamily="34" charset="0"/>
              </a:rPr>
              <a:t>Son las establecidas en Ley a cargo de las personas físicas y morales que se beneficien de manera directa por obras públicas.</a:t>
            </a:r>
            <a:endParaRPr lang="es-MX" sz="1500" dirty="0">
              <a:latin typeface="Raleway" panose="020B0503030101060003" pitchFamily="34" charset="0"/>
              <a:ea typeface="Calibri" panose="020F0502020204030204" pitchFamily="34" charset="0"/>
              <a:cs typeface="Times New Roman" panose="02020603050405020304" pitchFamily="18" charset="0"/>
            </a:endParaRPr>
          </a:p>
          <a:p>
            <a:pPr marL="257175" indent="-257175" algn="just">
              <a:lnSpc>
                <a:spcPct val="150000"/>
              </a:lnSpc>
              <a:buFont typeface="Calibri" panose="020F0502020204030204" pitchFamily="34" charset="0"/>
              <a:buChar char="-"/>
            </a:pPr>
            <a:r>
              <a:rPr lang="es-MX" sz="1300" dirty="0">
                <a:latin typeface="Raleway" panose="020B0503030101060003" pitchFamily="34" charset="0"/>
                <a:ea typeface="Calibri" panose="020F0502020204030204" pitchFamily="34" charset="0"/>
                <a:cs typeface="Calibri" panose="020F0502020204030204" pitchFamily="34" charset="0"/>
              </a:rPr>
              <a:t>31 Contribución de mejoras por obras públicas</a:t>
            </a:r>
          </a:p>
          <a:p>
            <a:pPr algn="just">
              <a:lnSpc>
                <a:spcPct val="150000"/>
              </a:lnSpc>
            </a:pPr>
            <a:endParaRPr lang="es-MX" sz="500" b="1" dirty="0">
              <a:latin typeface="Raleway" panose="020B0503030101060003" pitchFamily="34" charset="0"/>
              <a:ea typeface="Calibri" panose="020F0502020204030204" pitchFamily="34" charset="0"/>
              <a:cs typeface="Calibri" panose="020F0502020204030204" pitchFamily="34" charset="0"/>
            </a:endParaRPr>
          </a:p>
          <a:p>
            <a:pPr algn="just">
              <a:lnSpc>
                <a:spcPct val="150000"/>
              </a:lnSpc>
            </a:pPr>
            <a:r>
              <a:rPr lang="es-MX" sz="1500" b="1" dirty="0">
                <a:latin typeface="Raleway" panose="020B0503030101060003" pitchFamily="34" charset="0"/>
                <a:ea typeface="Calibri" panose="020F0502020204030204" pitchFamily="34" charset="0"/>
                <a:cs typeface="Calibri" panose="020F0502020204030204" pitchFamily="34" charset="0"/>
              </a:rPr>
              <a:t>4. Derechos</a:t>
            </a:r>
            <a:endParaRPr lang="es-MX" sz="1500" dirty="0">
              <a:latin typeface="Raleway" panose="020B0503030101060003"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s-MX" sz="1500" dirty="0">
                <a:latin typeface="Raleway" panose="020B0503030101060003" pitchFamily="34" charset="0"/>
                <a:ea typeface="Calibri" panose="020F0502020204030204" pitchFamily="34" charset="0"/>
                <a:cs typeface="Calibri" panose="020F0502020204030204" pitchFamily="34" charset="0"/>
              </a:rPr>
              <a:t>Son las contribuciones establecidas en Ley por el uso o aprovechamiento de los bienes del dominio público, así como por recibir servicios que presta el Estado en sus funciones de derecho público, excepto cuando se presten por organismos descentralizados u órganos desconcentrados cuando en este último caso, se trate de contraprestaciones que no se encuentren previstas en las Leyes Fiscales respectivas. También son derechos las contribuciones a cargo de los organismos públicos descentralizados por prestar servicios exclusivos del Estado.</a:t>
            </a:r>
            <a:endParaRPr lang="es-MX" sz="1500" dirty="0">
              <a:latin typeface="Raleway" panose="020B0503030101060003" pitchFamily="34" charset="0"/>
              <a:ea typeface="Calibri" panose="020F0502020204030204" pitchFamily="34" charset="0"/>
              <a:cs typeface="Times New Roman" panose="02020603050405020304" pitchFamily="18" charset="0"/>
            </a:endParaRPr>
          </a:p>
          <a:p>
            <a:pPr marL="257175" indent="-257175">
              <a:lnSpc>
                <a:spcPct val="107000"/>
              </a:lnSpc>
              <a:buFont typeface="Calibri" panose="020F0502020204030204" pitchFamily="34" charset="0"/>
              <a:buChar char="-"/>
            </a:pPr>
            <a:r>
              <a:rPr lang="es-MX" sz="1300" dirty="0">
                <a:latin typeface="Raleway" panose="020B0503030101060003" pitchFamily="34" charset="0"/>
                <a:ea typeface="Calibri" panose="020F0502020204030204" pitchFamily="34" charset="0"/>
                <a:cs typeface="Calibri" panose="020F0502020204030204" pitchFamily="34" charset="0"/>
              </a:rPr>
              <a:t>41 Derechos por el uso, goce, aprovechamiento o explotación de bienes de dominio público  </a:t>
            </a:r>
          </a:p>
          <a:p>
            <a:pPr marL="257175" indent="-257175">
              <a:lnSpc>
                <a:spcPct val="107000"/>
              </a:lnSpc>
              <a:buFont typeface="Calibri" panose="020F0502020204030204" pitchFamily="34" charset="0"/>
              <a:buChar char="-"/>
            </a:pPr>
            <a:r>
              <a:rPr lang="es-MX" sz="1300" dirty="0">
                <a:latin typeface="Raleway" panose="020B0503030101060003" pitchFamily="34" charset="0"/>
                <a:ea typeface="Calibri" panose="020F0502020204030204" pitchFamily="34" charset="0"/>
                <a:cs typeface="Calibri" panose="020F0502020204030204" pitchFamily="34" charset="0"/>
              </a:rPr>
              <a:t>44 Otros Derechos</a:t>
            </a:r>
          </a:p>
          <a:p>
            <a:pPr marL="342900">
              <a:lnSpc>
                <a:spcPct val="107000"/>
              </a:lnSpc>
              <a:spcAft>
                <a:spcPts val="600"/>
              </a:spcAft>
            </a:pPr>
            <a:r>
              <a:rPr lang="es-MX" sz="1500" dirty="0">
                <a:latin typeface="Raleway" panose="020B0503030101060003" pitchFamily="34" charset="0"/>
                <a:ea typeface="Calibri" panose="020F0502020204030204" pitchFamily="34" charset="0"/>
                <a:cs typeface="Calibri" panose="020F0502020204030204" pitchFamily="34" charset="0"/>
              </a:rPr>
              <a:t> </a:t>
            </a:r>
            <a:endParaRPr lang="es-MX" sz="1500" dirty="0">
              <a:latin typeface="Raleway" panose="020B0503030101060003" pitchFamily="34" charset="0"/>
              <a:ea typeface="Calibri" panose="020F0502020204030204" pitchFamily="34" charset="0"/>
              <a:cs typeface="Times New Roman" panose="02020603050405020304" pitchFamily="18" charset="0"/>
            </a:endParaRPr>
          </a:p>
        </p:txBody>
      </p:sp>
      <p:sp>
        <p:nvSpPr>
          <p:cNvPr id="6" name="Título 1">
            <a:extLst>
              <a:ext uri="{FF2B5EF4-FFF2-40B4-BE49-F238E27FC236}">
                <a16:creationId xmlns:a16="http://schemas.microsoft.com/office/drawing/2014/main" id="{975C93A4-8AC9-4610-9DA0-35D2806D0458}"/>
              </a:ext>
            </a:extLst>
          </p:cNvPr>
          <p:cNvSpPr txBox="1">
            <a:spLocks/>
          </p:cNvSpPr>
          <p:nvPr/>
        </p:nvSpPr>
        <p:spPr>
          <a:xfrm>
            <a:off x="240532" y="849579"/>
            <a:ext cx="5637809" cy="446561"/>
          </a:xfrm>
          <a:prstGeom prst="rect">
            <a:avLst/>
          </a:prstGeom>
        </p:spPr>
        <p:txBody>
          <a:bodyP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s-MX" sz="2000" b="1" dirty="0">
                <a:latin typeface="Raleway" panose="020B0503030101060003" pitchFamily="34" charset="0"/>
              </a:rPr>
              <a:t>d. Relación de rubros y tipos</a:t>
            </a:r>
            <a:endParaRPr lang="es-MX" sz="2000" dirty="0"/>
          </a:p>
        </p:txBody>
      </p:sp>
      <p:sp>
        <p:nvSpPr>
          <p:cNvPr id="7" name="Título 1">
            <a:extLst>
              <a:ext uri="{FF2B5EF4-FFF2-40B4-BE49-F238E27FC236}">
                <a16:creationId xmlns:a16="http://schemas.microsoft.com/office/drawing/2014/main" id="{531A1A9F-869F-4B1E-97E7-35967980E34E}"/>
              </a:ext>
            </a:extLst>
          </p:cNvPr>
          <p:cNvSpPr txBox="1">
            <a:spLocks/>
          </p:cNvSpPr>
          <p:nvPr/>
        </p:nvSpPr>
        <p:spPr>
          <a:xfrm>
            <a:off x="0" y="173312"/>
            <a:ext cx="6593681" cy="491819"/>
          </a:xfrm>
          <a:prstGeom prst="rect">
            <a:avLst/>
          </a:prstGeom>
        </p:spPr>
        <p:txBody>
          <a:bodyP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000" b="1" dirty="0">
                <a:solidFill>
                  <a:schemeClr val="bg1"/>
                </a:solidFill>
                <a:latin typeface="Raleway" panose="020B0503030101060003" pitchFamily="34" charset="0"/>
              </a:rPr>
              <a:t>Clasificador por rubro de ingresos</a:t>
            </a:r>
            <a:endParaRPr lang="es-MX" sz="2000" dirty="0"/>
          </a:p>
        </p:txBody>
      </p:sp>
    </p:spTree>
    <p:extLst>
      <p:ext uri="{BB962C8B-B14F-4D97-AF65-F5344CB8AC3E}">
        <p14:creationId xmlns:p14="http://schemas.microsoft.com/office/powerpoint/2010/main" val="402266388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985</TotalTime>
  <Words>2700</Words>
  <Application>Microsoft Office PowerPoint</Application>
  <PresentationFormat>Presentación en pantalla (4:3)</PresentationFormat>
  <Paragraphs>191</Paragraphs>
  <Slides>27</Slides>
  <Notes>1</Notes>
  <HiddenSlides>0</HiddenSlides>
  <MMClips>0</MMClips>
  <ScaleCrop>false</ScaleCrop>
  <HeadingPairs>
    <vt:vector size="6" baseType="variant">
      <vt:variant>
        <vt:lpstr>Fuentes usadas</vt:lpstr>
      </vt:variant>
      <vt:variant>
        <vt:i4>6</vt:i4>
      </vt:variant>
      <vt:variant>
        <vt:lpstr>Tema</vt:lpstr>
      </vt:variant>
      <vt:variant>
        <vt:i4>4</vt:i4>
      </vt:variant>
      <vt:variant>
        <vt:lpstr>Títulos de diapositiva</vt:lpstr>
      </vt:variant>
      <vt:variant>
        <vt:i4>27</vt:i4>
      </vt:variant>
    </vt:vector>
  </HeadingPairs>
  <TitlesOfParts>
    <vt:vector size="37" baseType="lpstr">
      <vt:lpstr>Arial</vt:lpstr>
      <vt:lpstr>Calibri</vt:lpstr>
      <vt:lpstr>Raleway</vt:lpstr>
      <vt:lpstr>Raleway SemiBold</vt:lpstr>
      <vt:lpstr>Symbol</vt:lpstr>
      <vt:lpstr>Wingdings 3</vt:lpstr>
      <vt:lpstr>Tema de Office</vt:lpstr>
      <vt:lpstr>2_Diseño personalizado</vt:lpstr>
      <vt:lpstr>Diseño personalizado</vt:lpstr>
      <vt:lpstr>1_Diseño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Jose Castro</dc:creator>
  <cp:lastModifiedBy>Rafael Ixta Ortega</cp:lastModifiedBy>
  <cp:revision>31</cp:revision>
  <dcterms:created xsi:type="dcterms:W3CDTF">2016-04-25T18:20:06Z</dcterms:created>
  <dcterms:modified xsi:type="dcterms:W3CDTF">2023-03-07T01:51:53Z</dcterms:modified>
</cp:coreProperties>
</file>